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Lst>
  <p:notesMasterIdLst>
    <p:notesMasterId r:id="rId44"/>
  </p:notesMasterIdLst>
  <p:handoutMasterIdLst>
    <p:handoutMasterId r:id="rId45"/>
  </p:handoutMasterIdLst>
  <p:sldIdLst>
    <p:sldId id="780" r:id="rId7"/>
    <p:sldId id="788" r:id="rId8"/>
    <p:sldId id="875" r:id="rId9"/>
    <p:sldId id="877" r:id="rId10"/>
    <p:sldId id="874" r:id="rId11"/>
    <p:sldId id="876" r:id="rId12"/>
    <p:sldId id="887" r:id="rId13"/>
    <p:sldId id="783" r:id="rId14"/>
    <p:sldId id="856" r:id="rId15"/>
    <p:sldId id="854" r:id="rId16"/>
    <p:sldId id="855" r:id="rId17"/>
    <p:sldId id="857" r:id="rId18"/>
    <p:sldId id="858" r:id="rId19"/>
    <p:sldId id="859" r:id="rId20"/>
    <p:sldId id="872" r:id="rId21"/>
    <p:sldId id="860" r:id="rId22"/>
    <p:sldId id="861" r:id="rId23"/>
    <p:sldId id="870" r:id="rId24"/>
    <p:sldId id="871" r:id="rId25"/>
    <p:sldId id="882" r:id="rId26"/>
    <p:sldId id="883" r:id="rId27"/>
    <p:sldId id="884" r:id="rId28"/>
    <p:sldId id="885" r:id="rId29"/>
    <p:sldId id="886" r:id="rId30"/>
    <p:sldId id="852" r:id="rId31"/>
    <p:sldId id="862" r:id="rId32"/>
    <p:sldId id="864" r:id="rId33"/>
    <p:sldId id="865" r:id="rId34"/>
    <p:sldId id="866" r:id="rId35"/>
    <p:sldId id="867" r:id="rId36"/>
    <p:sldId id="868" r:id="rId37"/>
    <p:sldId id="869" r:id="rId38"/>
    <p:sldId id="863" r:id="rId39"/>
    <p:sldId id="881" r:id="rId40"/>
    <p:sldId id="878" r:id="rId41"/>
    <p:sldId id="879" r:id="rId42"/>
    <p:sldId id="880" r:id="rId43"/>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17A"/>
    <a:srgbClr val="EB3C00"/>
    <a:srgbClr val="0072C6"/>
    <a:srgbClr val="2D82FF"/>
    <a:srgbClr val="0088EE"/>
    <a:srgbClr val="0042AC"/>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8" autoAdjust="0"/>
    <p:restoredTop sz="73188" autoAdjust="0"/>
  </p:normalViewPr>
  <p:slideViewPr>
    <p:cSldViewPr snapToGrid="0">
      <p:cViewPr>
        <p:scale>
          <a:sx n="70" d="100"/>
          <a:sy n="70" d="100"/>
        </p:scale>
        <p:origin x="892" y="4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heme" Target="theme/theme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5/31/2015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5/31/2015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5/31/2015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t>5/31/2015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8246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E03CCB5-CB31-41E9-B8C2-3663F799E9F3}" type="datetime1">
              <a:rPr lang="en-US" smtClean="0"/>
              <a:t>5/31/2015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83809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AF7E60F4-189A-4BBA-9241-67BC4E24C198}" type="datetime1">
              <a:rPr lang="en-US" smtClean="0"/>
              <a:t>5/31/2015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54973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Tenant</a:t>
            </a:r>
          </a:p>
          <a:p>
            <a:r>
              <a:rPr lang="en-US" dirty="0" smtClean="0"/>
              <a:t>SSA</a:t>
            </a:r>
          </a:p>
          <a:p>
            <a:r>
              <a:rPr lang="en-US" dirty="0" smtClean="0"/>
              <a:t>Site </a:t>
            </a:r>
            <a:r>
              <a:rPr lang="en-US" smtClean="0"/>
              <a:t>Collection level</a:t>
            </a:r>
            <a:endParaRPr lang="en-US"/>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884613" y="0"/>
            <a:ext cx="2971800" cy="457200"/>
          </a:xfrm>
          <a:prstGeom prst="rect">
            <a:avLst/>
          </a:prstGeom>
        </p:spPr>
        <p:txBody>
          <a:bodyPr/>
          <a:lstStyle/>
          <a:p>
            <a:fld id="{C2B674C9-7F3C-4582-A04B-09475544A7E6}" type="datetime1">
              <a:rPr lang="en-US" smtClean="0"/>
              <a:t>5/31/2015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51348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DECEBFE-EDEC-4F0D-A312-443A340CC100}" type="datetime1">
              <a:rPr lang="en-US" smtClean="0"/>
              <a:t>5/31/2015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03321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A79BADFE-245F-4B30-969C-863BE16BBCBF}" type="datetime1">
              <a:rPr lang="en-US" smtClean="0"/>
              <a:t>5/31/2015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9511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9692CF6-E80F-4A9D-B5F7-2A8E0A97B798}" type="datetime1">
              <a:rPr lang="en-US" smtClean="0"/>
              <a:t>5/31/2015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42208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5/31/2015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2063239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93216813"/>
      </p:ext>
    </p:extLst>
  </p:cSld>
  <p:clrMapOvr>
    <a:masterClrMapping/>
  </p:clrMapOvr>
  <p:transition>
    <p:fade/>
  </p:transition>
  <p:timing>
    <p:tnLst>
      <p:par>
        <p:cTn id="1" dur="indefinite" restart="never" nodeType="tmRoot"/>
      </p:par>
    </p:tnLst>
  </p:timing>
  <p:hf hdr="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lumMod val="40000"/>
                        <a:lumOff val="60000"/>
                      </a:schemeClr>
                    </a:gs>
                    <a:gs pos="99000">
                      <a:schemeClr val="tx2">
                        <a:lumMod val="40000"/>
                        <a:lumOff val="60000"/>
                      </a:schemeClr>
                    </a:gs>
                  </a:gsLst>
                  <a:lin ang="5400000" scaled="0"/>
                </a:gradFill>
              </a:defRPr>
            </a:lvl1pPr>
            <a:lvl2pPr marL="0" indent="0">
              <a:buFontTx/>
              <a:buNone/>
              <a:defRPr sz="1600"/>
            </a:lvl2pPr>
            <a:lvl3pPr marL="188252" indent="0">
              <a:buNone/>
              <a:defRPr/>
            </a:lvl3pPr>
            <a:lvl4pPr marL="376504" indent="0">
              <a:buNone/>
              <a:defRPr/>
            </a:lvl4pPr>
            <a:lvl5pPr marL="56475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07305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230524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876667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6433839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1059724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8906329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351347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4207949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7866408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3086570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41920284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20491164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636686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1233487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77474231"/>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816515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304743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726046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124892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065111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44822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71824518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51695766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33205490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33485842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2991758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8614196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7726465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295288054"/>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336429"/>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28566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3625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69269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85697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390733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416141282"/>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265035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image" Target="../media/image6.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5.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6" r:id="rId22"/>
    <p:sldLayoutId id="2147484147" r:id="rId23"/>
    <p:sldLayoutId id="2147484148" r:id="rId24"/>
    <p:sldLayoutId id="2147484149" r:id="rId25"/>
    <p:sldLayoutId id="2147484185" r:id="rId26"/>
    <p:sldLayoutId id="2147484186"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644992969"/>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8.xml"/><Relationship Id="rId4" Type="http://schemas.openxmlformats.org/officeDocument/2006/relationships/image" Target="../media/image53.jpg"/></Relationships>
</file>

<file path=ppt/slides/_rels/slide36.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6.xml"/><Relationship Id="rId6" Type="http://schemas.openxmlformats.org/officeDocument/2006/relationships/image" Target="../media/image56.png"/><Relationship Id="rId5" Type="http://schemas.openxmlformats.org/officeDocument/2006/relationships/image" Target="../media/image55.emf"/><Relationship Id="rId4" Type="http://schemas.openxmlformats.org/officeDocument/2006/relationships/image" Target="../media/image54.emf"/><Relationship Id="rId9"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18" Type="http://schemas.openxmlformats.org/officeDocument/2006/relationships/image" Target="../media/image29.png"/><Relationship Id="rId3" Type="http://schemas.openxmlformats.org/officeDocument/2006/relationships/image" Target="../media/image16.emf"/><Relationship Id="rId7" Type="http://schemas.openxmlformats.org/officeDocument/2006/relationships/image" Target="../media/image20.png"/><Relationship Id="rId12" Type="http://schemas.openxmlformats.org/officeDocument/2006/relationships/image" Target="../media/image24.png"/><Relationship Id="rId17" Type="http://schemas.microsoft.com/office/2007/relationships/hdphoto" Target="../media/hdphoto2.wdp"/><Relationship Id="rId2" Type="http://schemas.openxmlformats.org/officeDocument/2006/relationships/image" Target="../media/image15.png"/><Relationship Id="rId16" Type="http://schemas.openxmlformats.org/officeDocument/2006/relationships/image" Target="../media/image28.png"/><Relationship Id="rId20" Type="http://schemas.openxmlformats.org/officeDocument/2006/relationships/image" Target="../media/image31.png"/><Relationship Id="rId1" Type="http://schemas.openxmlformats.org/officeDocument/2006/relationships/slideLayout" Target="../slideLayouts/slideLayout57.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emf"/><Relationship Id="rId15" Type="http://schemas.openxmlformats.org/officeDocument/2006/relationships/image" Target="../media/image27.png"/><Relationship Id="rId10" Type="http://schemas.microsoft.com/office/2007/relationships/hdphoto" Target="../media/hdphoto1.wdp"/><Relationship Id="rId19" Type="http://schemas.openxmlformats.org/officeDocument/2006/relationships/image" Target="../media/image30.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12" Type="http://schemas.openxmlformats.org/officeDocument/2006/relationships/image" Target="../media/image42.emf"/><Relationship Id="rId2" Type="http://schemas.openxmlformats.org/officeDocument/2006/relationships/image" Target="../media/image32.emf"/><Relationship Id="rId1" Type="http://schemas.openxmlformats.org/officeDocument/2006/relationships/slideLayout" Target="../slideLayouts/slideLayout17.xml"/><Relationship Id="rId6" Type="http://schemas.openxmlformats.org/officeDocument/2006/relationships/image" Target="../media/image36.emf"/><Relationship Id="rId11" Type="http://schemas.openxmlformats.org/officeDocument/2006/relationships/image" Target="../media/image41.emf"/><Relationship Id="rId5" Type="http://schemas.openxmlformats.org/officeDocument/2006/relationships/image" Target="../media/image35.png"/><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Deep </a:t>
            </a:r>
            <a:r>
              <a:rPr lang="en-US" dirty="0"/>
              <a:t>Dive into </a:t>
            </a:r>
            <a:r>
              <a:rPr lang="en-US" dirty="0" smtClean="0"/>
              <a:t>Search Scenarios in Office 365</a:t>
            </a:r>
            <a:endParaRPr lang="en-US" dirty="0"/>
          </a:p>
        </p:txBody>
      </p:sp>
      <p:sp>
        <p:nvSpPr>
          <p:cNvPr id="5" name="Subtitle 4"/>
          <p:cNvSpPr>
            <a:spLocks noGrp="1"/>
          </p:cNvSpPr>
          <p:nvPr>
            <p:ph type="subTitle" idx="1"/>
          </p:nvPr>
        </p:nvSpPr>
        <p:spPr>
          <a:xfrm>
            <a:off x="532265" y="4735249"/>
            <a:ext cx="7640611" cy="1878025"/>
          </a:xfrm>
        </p:spPr>
        <p:txBody>
          <a:bodyPr/>
          <a:lstStyle/>
          <a:p>
            <a:r>
              <a:rPr lang="en-US" dirty="0" smtClean="0"/>
              <a:t>Christine Matheney</a:t>
            </a:r>
          </a:p>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3895726"/>
          </a:xfrm>
        </p:spPr>
        <p:txBody>
          <a:bodyPr/>
          <a:lstStyle/>
          <a:p>
            <a:r>
              <a:rPr lang="en-US" dirty="0"/>
              <a:t>Mapped to Crawled Properties</a:t>
            </a:r>
          </a:p>
          <a:p>
            <a:pPr lvl="1"/>
            <a:r>
              <a:rPr lang="en-US" dirty="0" smtClean="0"/>
              <a:t>Tenancy level</a:t>
            </a:r>
            <a:endParaRPr lang="en-US" dirty="0"/>
          </a:p>
          <a:p>
            <a:pPr lvl="1"/>
            <a:r>
              <a:rPr lang="en-US" dirty="0"/>
              <a:t>Site </a:t>
            </a:r>
            <a:r>
              <a:rPr lang="en-US" dirty="0" smtClean="0"/>
              <a:t>Collection level</a:t>
            </a:r>
            <a:endParaRPr lang="en-US" dirty="0"/>
          </a:p>
          <a:p>
            <a:r>
              <a:rPr lang="en-US" dirty="0"/>
              <a:t>Site Columns Become Managed Properties</a:t>
            </a:r>
          </a:p>
          <a:p>
            <a:pPr lvl="1"/>
            <a:r>
              <a:rPr lang="en-US" dirty="0"/>
              <a:t>Publishing and Multiple Lines prefixed with </a:t>
            </a:r>
            <a:r>
              <a:rPr lang="en-US" dirty="0" err="1"/>
              <a:t>ows_r</a:t>
            </a:r>
            <a:r>
              <a:rPr lang="en-US" dirty="0"/>
              <a:t>_&lt;four-letter-code&gt;</a:t>
            </a:r>
          </a:p>
          <a:p>
            <a:pPr lvl="1"/>
            <a:r>
              <a:rPr lang="en-US" dirty="0"/>
              <a:t>Managed Metadata prefixed with </a:t>
            </a:r>
            <a:r>
              <a:rPr lang="en-US" dirty="0" err="1"/>
              <a:t>ows_taxId</a:t>
            </a:r>
            <a:endParaRPr lang="en-US" dirty="0"/>
          </a:p>
          <a:p>
            <a:pPr lvl="1"/>
            <a:r>
              <a:rPr lang="en-US" dirty="0"/>
              <a:t>All others prefixed with </a:t>
            </a:r>
            <a:r>
              <a:rPr lang="en-US" dirty="0" err="1"/>
              <a:t>ows_q</a:t>
            </a:r>
            <a:r>
              <a:rPr lang="en-US" dirty="0"/>
              <a:t>_&lt;four-letter-code&gt;</a:t>
            </a:r>
          </a:p>
          <a:p>
            <a:endParaRPr lang="en-US" dirty="0"/>
          </a:p>
        </p:txBody>
      </p:sp>
      <p:sp>
        <p:nvSpPr>
          <p:cNvPr id="3" name="Title 2"/>
          <p:cNvSpPr>
            <a:spLocks noGrp="1"/>
          </p:cNvSpPr>
          <p:nvPr>
            <p:ph type="title"/>
          </p:nvPr>
        </p:nvSpPr>
        <p:spPr/>
        <p:txBody>
          <a:bodyPr/>
          <a:lstStyle/>
          <a:p>
            <a:r>
              <a:rPr lang="en-US" dirty="0" smtClean="0"/>
              <a:t>Managed Properties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spTree>
    <p:extLst>
      <p:ext uri="{BB962C8B-B14F-4D97-AF65-F5344CB8AC3E}">
        <p14:creationId xmlns:p14="http://schemas.microsoft.com/office/powerpoint/2010/main" val="29721342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Managed Properties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19542706"/>
              </p:ext>
            </p:extLst>
          </p:nvPr>
        </p:nvGraphicFramePr>
        <p:xfrm>
          <a:off x="703263" y="1404938"/>
          <a:ext cx="10583863" cy="4858960"/>
        </p:xfrm>
        <a:graphic>
          <a:graphicData uri="http://schemas.openxmlformats.org/drawingml/2006/table">
            <a:tbl>
              <a:tblPr firstRow="1" bandRow="1">
                <a:tableStyleId>{5C22544A-7EE6-4342-B048-85BDC9FD1C3A}</a:tableStyleId>
              </a:tblPr>
              <a:tblGrid>
                <a:gridCol w="2033337"/>
                <a:gridCol w="8550526"/>
              </a:tblGrid>
              <a:tr h="388506">
                <a:tc>
                  <a:txBody>
                    <a:bodyPr/>
                    <a:lstStyle/>
                    <a:p>
                      <a:r>
                        <a:rPr lang="en-US" sz="2000" dirty="0" smtClean="0"/>
                        <a:t>Property</a:t>
                      </a:r>
                      <a:endParaRPr lang="en-US" sz="2000" dirty="0"/>
                    </a:p>
                  </a:txBody>
                  <a:tcPr marL="67232" marR="67232" marT="44828" marB="44828"/>
                </a:tc>
                <a:tc>
                  <a:txBody>
                    <a:bodyPr/>
                    <a:lstStyle/>
                    <a:p>
                      <a:r>
                        <a:rPr lang="en-US" sz="2000" dirty="0" smtClean="0"/>
                        <a:t>Description</a:t>
                      </a:r>
                      <a:endParaRPr lang="en-US" sz="2000" dirty="0"/>
                    </a:p>
                  </a:txBody>
                  <a:tcPr marL="67232" marR="67232" marT="44828" marB="44828"/>
                </a:tc>
              </a:tr>
              <a:tr h="448276">
                <a:tc>
                  <a:txBody>
                    <a:bodyPr/>
                    <a:lstStyle/>
                    <a:p>
                      <a:r>
                        <a:rPr lang="en-US" sz="2400" dirty="0" err="1" smtClean="0"/>
                        <a:t>Queryable</a:t>
                      </a:r>
                      <a:endParaRPr lang="en-US" sz="2400" dirty="0"/>
                    </a:p>
                  </a:txBody>
                  <a:tcPr marL="67232" marR="67232" marT="44828" marB="44828"/>
                </a:tc>
                <a:tc>
                  <a:txBody>
                    <a:bodyPr/>
                    <a:lstStyle/>
                    <a:p>
                      <a:pPr marL="0" marR="0" lvl="1" indent="0" algn="l" defTabSz="932742" rtl="0" eaLnBrk="1" fontAlgn="auto" latinLnBrk="0" hangingPunct="1">
                        <a:lnSpc>
                          <a:spcPct val="100000"/>
                        </a:lnSpc>
                        <a:spcBef>
                          <a:spcPts val="0"/>
                        </a:spcBef>
                        <a:spcAft>
                          <a:spcPts val="0"/>
                        </a:spcAft>
                        <a:buClrTx/>
                        <a:buSzTx/>
                        <a:buFontTx/>
                        <a:buNone/>
                        <a:tabLst/>
                        <a:defRPr/>
                      </a:pPr>
                      <a:r>
                        <a:rPr lang="en-US" sz="2400" dirty="0" smtClean="0"/>
                        <a:t>Managed Property can be used in property-based searches</a:t>
                      </a:r>
                    </a:p>
                  </a:txBody>
                  <a:tcPr marL="67232" marR="67232" marT="44828" marB="44828"/>
                </a:tc>
              </a:tr>
              <a:tr h="448276">
                <a:tc>
                  <a:txBody>
                    <a:bodyPr/>
                    <a:lstStyle/>
                    <a:p>
                      <a:r>
                        <a:rPr lang="en-US" sz="2400" dirty="0" err="1" smtClean="0"/>
                        <a:t>Refinable</a:t>
                      </a:r>
                      <a:endParaRPr lang="en-US" sz="2400" dirty="0"/>
                    </a:p>
                  </a:txBody>
                  <a:tcPr marL="67232" marR="67232" marT="44828" marB="44828"/>
                </a:tc>
                <a:tc>
                  <a:txBody>
                    <a:bodyPr/>
                    <a:lstStyle/>
                    <a:p>
                      <a:r>
                        <a:rPr lang="en-US" sz="2400" dirty="0" smtClean="0"/>
                        <a:t>Managed Property can be used as a refiner</a:t>
                      </a:r>
                      <a:endParaRPr lang="en-US" sz="2400" dirty="0"/>
                    </a:p>
                  </a:txBody>
                  <a:tcPr marL="67232" marR="67232" marT="44828" marB="44828"/>
                </a:tc>
              </a:tr>
              <a:tr h="448276">
                <a:tc>
                  <a:txBody>
                    <a:bodyPr/>
                    <a:lstStyle/>
                    <a:p>
                      <a:r>
                        <a:rPr lang="en-US" sz="2400" dirty="0" smtClean="0"/>
                        <a:t>Retrievable</a:t>
                      </a:r>
                      <a:endParaRPr lang="en-US" sz="2400" dirty="0"/>
                    </a:p>
                  </a:txBody>
                  <a:tcPr marL="67232" marR="67232" marT="44828" marB="44828"/>
                </a:tc>
                <a:tc>
                  <a:txBody>
                    <a:bodyPr/>
                    <a:lstStyle/>
                    <a:p>
                      <a:r>
                        <a:rPr lang="en-US" sz="2400" dirty="0" smtClean="0"/>
                        <a:t>Managed Property can be returned in the results</a:t>
                      </a:r>
                      <a:endParaRPr lang="en-US" sz="2400" dirty="0"/>
                    </a:p>
                  </a:txBody>
                  <a:tcPr marL="67232" marR="67232" marT="44828" marB="44828"/>
                </a:tc>
              </a:tr>
              <a:tr h="448276">
                <a:tc>
                  <a:txBody>
                    <a:bodyPr/>
                    <a:lstStyle/>
                    <a:p>
                      <a:r>
                        <a:rPr lang="en-US" sz="2400" dirty="0" smtClean="0"/>
                        <a:t>Searchable</a:t>
                      </a:r>
                      <a:endParaRPr lang="en-US" sz="2400" dirty="0"/>
                    </a:p>
                  </a:txBody>
                  <a:tcPr marL="67232" marR="67232" marT="44828" marB="44828"/>
                </a:tc>
                <a:tc>
                  <a:txBody>
                    <a:bodyPr/>
                    <a:lstStyle/>
                    <a:p>
                      <a:r>
                        <a:rPr lang="en-US" sz="2400" dirty="0" smtClean="0"/>
                        <a:t>Includes the value of the Managed Property in the Search Index</a:t>
                      </a:r>
                      <a:endParaRPr lang="en-US" sz="2400" dirty="0"/>
                    </a:p>
                  </a:txBody>
                  <a:tcPr marL="67232" marR="67232" marT="44828" marB="44828"/>
                </a:tc>
              </a:tr>
              <a:tr h="448276">
                <a:tc>
                  <a:txBody>
                    <a:bodyPr/>
                    <a:lstStyle/>
                    <a:p>
                      <a:r>
                        <a:rPr lang="en-US" sz="2400" dirty="0" smtClean="0"/>
                        <a:t>Sortable</a:t>
                      </a:r>
                      <a:endParaRPr lang="en-US" sz="2400" dirty="0"/>
                    </a:p>
                  </a:txBody>
                  <a:tcPr marL="67232" marR="67232" marT="44828" marB="44828"/>
                </a:tc>
                <a:tc>
                  <a:txBody>
                    <a:bodyPr/>
                    <a:lstStyle/>
                    <a:p>
                      <a:pPr marL="0" marR="0" lvl="1" indent="0" algn="l" defTabSz="932742" rtl="0" eaLnBrk="1" fontAlgn="auto" latinLnBrk="0" hangingPunct="1">
                        <a:lnSpc>
                          <a:spcPct val="100000"/>
                        </a:lnSpc>
                        <a:spcBef>
                          <a:spcPts val="0"/>
                        </a:spcBef>
                        <a:spcAft>
                          <a:spcPts val="0"/>
                        </a:spcAft>
                        <a:buClrTx/>
                        <a:buSzTx/>
                        <a:buFontTx/>
                        <a:buNone/>
                        <a:tabLst/>
                        <a:defRPr/>
                      </a:pPr>
                      <a:r>
                        <a:rPr lang="en-US" sz="2400" dirty="0" smtClean="0"/>
                        <a:t>Managed Property can be used for sorting results</a:t>
                      </a:r>
                    </a:p>
                  </a:txBody>
                  <a:tcPr marL="67232" marR="67232" marT="44828" marB="44828"/>
                </a:tc>
              </a:tr>
              <a:tr h="448276">
                <a:tc>
                  <a:txBody>
                    <a:bodyPr/>
                    <a:lstStyle/>
                    <a:p>
                      <a:r>
                        <a:rPr lang="en-US" sz="2400" dirty="0" smtClean="0"/>
                        <a:t>Type</a:t>
                      </a:r>
                      <a:endParaRPr lang="en-US" sz="2400" dirty="0"/>
                    </a:p>
                  </a:txBody>
                  <a:tcPr marL="67232" marR="67232" marT="44828" marB="44828"/>
                </a:tc>
                <a:tc>
                  <a:txBody>
                    <a:bodyPr/>
                    <a:lstStyle/>
                    <a:p>
                      <a:r>
                        <a:rPr lang="en-US" sz="2400" dirty="0" smtClean="0"/>
                        <a:t>The data type of the Managed Property</a:t>
                      </a:r>
                      <a:endParaRPr lang="en-US" sz="2400" dirty="0"/>
                    </a:p>
                  </a:txBody>
                  <a:tcPr marL="67232" marR="67232" marT="44828" marB="44828"/>
                </a:tc>
              </a:tr>
              <a:tr h="448276">
                <a:tc>
                  <a:txBody>
                    <a:bodyPr/>
                    <a:lstStyle/>
                    <a:p>
                      <a:r>
                        <a:rPr lang="en-US" sz="2400" dirty="0" smtClean="0"/>
                        <a:t>Safe</a:t>
                      </a:r>
                      <a:endParaRPr lang="en-US" sz="2400" dirty="0"/>
                    </a:p>
                  </a:txBody>
                  <a:tcPr marL="67232" marR="67232" marT="44828" marB="44828"/>
                </a:tc>
                <a:tc>
                  <a:txBody>
                    <a:bodyPr/>
                    <a:lstStyle/>
                    <a:p>
                      <a:r>
                        <a:rPr lang="en-US" sz="2400" dirty="0" smtClean="0"/>
                        <a:t>Can be returned to anonymous users</a:t>
                      </a:r>
                    </a:p>
                  </a:txBody>
                  <a:tcPr marL="67232" marR="67232" marT="44828" marB="44828"/>
                </a:tc>
              </a:tr>
              <a:tr h="448276">
                <a:tc>
                  <a:txBody>
                    <a:bodyPr/>
                    <a:lstStyle/>
                    <a:p>
                      <a:r>
                        <a:rPr lang="en-US" sz="2400" dirty="0" smtClean="0"/>
                        <a:t>Alias</a:t>
                      </a:r>
                      <a:endParaRPr lang="en-US" sz="2400" dirty="0"/>
                    </a:p>
                  </a:txBody>
                  <a:tcPr marL="67232" marR="67232" marT="44828" marB="44828"/>
                </a:tc>
                <a:tc>
                  <a:txBody>
                    <a:bodyPr/>
                    <a:lstStyle/>
                    <a:p>
                      <a:r>
                        <a:rPr lang="en-US" sz="2400" dirty="0" smtClean="0"/>
                        <a:t>Friendly names</a:t>
                      </a:r>
                      <a:endParaRPr lang="en-US" sz="2400" dirty="0"/>
                    </a:p>
                  </a:txBody>
                  <a:tcPr marL="67232" marR="67232" marT="44828" marB="44828"/>
                </a:tc>
              </a:tr>
              <a:tr h="448276">
                <a:tc>
                  <a:txBody>
                    <a:bodyPr/>
                    <a:lstStyle/>
                    <a:p>
                      <a:r>
                        <a:rPr lang="en-US" sz="2400" dirty="0" smtClean="0"/>
                        <a:t>Multi-valued</a:t>
                      </a:r>
                      <a:endParaRPr lang="en-US" sz="2400" dirty="0"/>
                    </a:p>
                  </a:txBody>
                  <a:tcPr marL="67232" marR="67232" marT="44828" marB="44828"/>
                </a:tc>
                <a:tc>
                  <a:txBody>
                    <a:bodyPr/>
                    <a:lstStyle/>
                    <a:p>
                      <a:r>
                        <a:rPr lang="en-US" sz="2400" dirty="0" smtClean="0"/>
                        <a:t>Managed Property can have multiple values</a:t>
                      </a:r>
                      <a:endParaRPr lang="en-US" sz="2400" dirty="0"/>
                    </a:p>
                  </a:txBody>
                  <a:tcPr marL="67232" marR="67232" marT="44828" marB="44828"/>
                </a:tc>
              </a:tr>
            </a:tbl>
          </a:graphicData>
        </a:graphic>
      </p:graphicFrame>
    </p:spTree>
    <p:extLst>
      <p:ext uri="{BB962C8B-B14F-4D97-AF65-F5344CB8AC3E}">
        <p14:creationId xmlns:p14="http://schemas.microsoft.com/office/powerpoint/2010/main" val="197890554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3" y="1447799"/>
            <a:ext cx="4067176" cy="4595814"/>
          </a:xfrm>
        </p:spPr>
        <p:txBody>
          <a:bodyPr/>
          <a:lstStyle/>
          <a:p>
            <a:r>
              <a:rPr lang="en-US" dirty="0"/>
              <a:t>Select a Source</a:t>
            </a:r>
          </a:p>
          <a:p>
            <a:pPr lvl="1"/>
            <a:r>
              <a:rPr lang="en-US" dirty="0"/>
              <a:t>Local SharePoint Index</a:t>
            </a:r>
          </a:p>
          <a:p>
            <a:pPr lvl="1"/>
            <a:r>
              <a:rPr lang="en-US" dirty="0"/>
              <a:t>Remote SharePoint Index</a:t>
            </a:r>
          </a:p>
          <a:p>
            <a:pPr lvl="1"/>
            <a:r>
              <a:rPr lang="en-US" dirty="0"/>
              <a:t>OpenSearch</a:t>
            </a:r>
          </a:p>
          <a:p>
            <a:pPr lvl="1"/>
            <a:r>
              <a:rPr lang="en-US" dirty="0"/>
              <a:t>Exchange</a:t>
            </a:r>
          </a:p>
          <a:p>
            <a:r>
              <a:rPr lang="en-US" dirty="0"/>
              <a:t>Apply a Query Transformation</a:t>
            </a:r>
          </a:p>
          <a:p>
            <a:pPr lvl="1"/>
            <a:r>
              <a:rPr lang="en-US" dirty="0"/>
              <a:t>Defines a subset of the source</a:t>
            </a:r>
          </a:p>
          <a:p>
            <a:endParaRPr lang="en-US" dirty="0"/>
          </a:p>
        </p:txBody>
      </p:sp>
      <p:sp>
        <p:nvSpPr>
          <p:cNvPr id="3" name="Title 2"/>
          <p:cNvSpPr>
            <a:spLocks noGrp="1"/>
          </p:cNvSpPr>
          <p:nvPr>
            <p:ph type="title"/>
          </p:nvPr>
        </p:nvSpPr>
        <p:spPr/>
        <p:txBody>
          <a:bodyPr/>
          <a:lstStyle/>
          <a:p>
            <a:r>
              <a:rPr lang="en-US" dirty="0" smtClean="0"/>
              <a:t>Result Sources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6289" y="1845561"/>
            <a:ext cx="6925642" cy="3030799"/>
          </a:xfrm>
          <a:prstGeom prst="rect">
            <a:avLst/>
          </a:prstGeom>
          <a:ln>
            <a:solidFill>
              <a:schemeClr val="tx1"/>
            </a:solidFill>
          </a:ln>
        </p:spPr>
      </p:pic>
    </p:spTree>
    <p:extLst>
      <p:ext uri="{BB962C8B-B14F-4D97-AF65-F5344CB8AC3E}">
        <p14:creationId xmlns:p14="http://schemas.microsoft.com/office/powerpoint/2010/main" val="282781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281489"/>
          </a:xfrm>
        </p:spPr>
        <p:txBody>
          <a:bodyPr/>
          <a:lstStyle/>
          <a:p>
            <a:r>
              <a:rPr lang="en-US" dirty="0"/>
              <a:t>Applied to a given Result Source</a:t>
            </a:r>
          </a:p>
          <a:p>
            <a:r>
              <a:rPr lang="en-US" dirty="0"/>
              <a:t>Processed under specified conditions</a:t>
            </a:r>
          </a:p>
          <a:p>
            <a:pPr lvl="1"/>
            <a:r>
              <a:rPr lang="en-US" dirty="0"/>
              <a:t>Keyword match</a:t>
            </a:r>
          </a:p>
          <a:p>
            <a:pPr lvl="1"/>
            <a:r>
              <a:rPr lang="en-US" dirty="0"/>
              <a:t>Topic category match</a:t>
            </a:r>
          </a:p>
          <a:p>
            <a:r>
              <a:rPr lang="en-US" dirty="0"/>
              <a:t>Affects the query results</a:t>
            </a:r>
          </a:p>
          <a:p>
            <a:pPr lvl="1"/>
            <a:r>
              <a:rPr lang="en-US" dirty="0"/>
              <a:t>Alter the user’s query</a:t>
            </a:r>
          </a:p>
          <a:p>
            <a:pPr lvl="1"/>
            <a:r>
              <a:rPr lang="en-US" dirty="0"/>
              <a:t>Generate a Result Block</a:t>
            </a:r>
          </a:p>
          <a:p>
            <a:endParaRPr lang="en-US" dirty="0"/>
          </a:p>
        </p:txBody>
      </p:sp>
      <p:sp>
        <p:nvSpPr>
          <p:cNvPr id="3" name="Title 2"/>
          <p:cNvSpPr>
            <a:spLocks noGrp="1"/>
          </p:cNvSpPr>
          <p:nvPr>
            <p:ph type="title"/>
          </p:nvPr>
        </p:nvSpPr>
        <p:spPr/>
        <p:txBody>
          <a:bodyPr/>
          <a:lstStyle/>
          <a:p>
            <a:r>
              <a:rPr lang="en-US" dirty="0" smtClean="0"/>
              <a:t>Query Rules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spTree>
    <p:extLst>
      <p:ext uri="{BB962C8B-B14F-4D97-AF65-F5344CB8AC3E}">
        <p14:creationId xmlns:p14="http://schemas.microsoft.com/office/powerpoint/2010/main" val="120228284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5810251" cy="4467226"/>
          </a:xfrm>
        </p:spPr>
        <p:txBody>
          <a:bodyPr/>
          <a:lstStyle/>
          <a:p>
            <a:r>
              <a:rPr lang="en-US" dirty="0"/>
              <a:t>Bound to a given Result Source</a:t>
            </a:r>
          </a:p>
          <a:p>
            <a:r>
              <a:rPr lang="en-US" dirty="0"/>
              <a:t>Defined by a rule</a:t>
            </a:r>
          </a:p>
          <a:p>
            <a:r>
              <a:rPr lang="en-US" dirty="0"/>
              <a:t>Associated with a template for display</a:t>
            </a:r>
          </a:p>
          <a:p>
            <a:pPr lvl="1"/>
            <a:r>
              <a:rPr lang="en-US" dirty="0"/>
              <a:t>Determines how Result Type appears</a:t>
            </a:r>
          </a:p>
          <a:p>
            <a:pPr lvl="1"/>
            <a:r>
              <a:rPr lang="en-US" dirty="0"/>
              <a:t>Created as an HTML file referencing Managed Properties</a:t>
            </a:r>
          </a:p>
          <a:p>
            <a:endParaRPr lang="en-US" dirty="0"/>
          </a:p>
        </p:txBody>
      </p:sp>
      <p:sp>
        <p:nvSpPr>
          <p:cNvPr id="3" name="Title 2"/>
          <p:cNvSpPr>
            <a:spLocks noGrp="1"/>
          </p:cNvSpPr>
          <p:nvPr>
            <p:ph type="title"/>
          </p:nvPr>
        </p:nvSpPr>
        <p:spPr/>
        <p:txBody>
          <a:bodyPr/>
          <a:lstStyle/>
          <a:p>
            <a:r>
              <a:rPr lang="en-US" dirty="0" smtClean="0"/>
              <a:t>Result Types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7981" y="1290992"/>
            <a:ext cx="4817337" cy="4323995"/>
          </a:xfrm>
          <a:prstGeom prst="rect">
            <a:avLst/>
          </a:prstGeom>
          <a:ln>
            <a:solidFill>
              <a:schemeClr val="tx1"/>
            </a:solidFill>
          </a:ln>
        </p:spPr>
      </p:pic>
    </p:spTree>
    <p:extLst>
      <p:ext uri="{BB962C8B-B14F-4D97-AF65-F5344CB8AC3E}">
        <p14:creationId xmlns:p14="http://schemas.microsoft.com/office/powerpoint/2010/main" val="29662451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Templates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43" y="1169598"/>
            <a:ext cx="10058400" cy="24173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618" y="3604523"/>
            <a:ext cx="7400000" cy="2904762"/>
          </a:xfrm>
          <a:prstGeom prst="rect">
            <a:avLst/>
          </a:prstGeom>
        </p:spPr>
      </p:pic>
      <p:cxnSp>
        <p:nvCxnSpPr>
          <p:cNvPr id="7" name="Straight Arrow Connector 6"/>
          <p:cNvCxnSpPr/>
          <p:nvPr/>
        </p:nvCxnSpPr>
        <p:spPr>
          <a:xfrm flipH="1">
            <a:off x="3314700" y="2986088"/>
            <a:ext cx="314325" cy="167163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4143375" y="2986088"/>
            <a:ext cx="2500313" cy="72866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36599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881064"/>
          </a:xfrm>
        </p:spPr>
        <p:txBody>
          <a:bodyPr/>
          <a:lstStyle/>
          <a:p>
            <a:r>
              <a:rPr lang="en-US" dirty="0"/>
              <a:t>Provides navigation across pages in Search </a:t>
            </a:r>
            <a:r>
              <a:rPr lang="en-US" dirty="0" smtClean="0"/>
              <a:t>Center</a:t>
            </a:r>
            <a:endParaRPr lang="en-US" dirty="0"/>
          </a:p>
        </p:txBody>
      </p:sp>
      <p:sp>
        <p:nvSpPr>
          <p:cNvPr id="3" name="Title 2"/>
          <p:cNvSpPr>
            <a:spLocks noGrp="1"/>
          </p:cNvSpPr>
          <p:nvPr>
            <p:ph type="title"/>
          </p:nvPr>
        </p:nvSpPr>
        <p:spPr/>
        <p:txBody>
          <a:bodyPr/>
          <a:lstStyle/>
          <a:p>
            <a:r>
              <a:rPr lang="en-US" dirty="0" smtClean="0"/>
              <a:t>Search Navigation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16</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386" y="2628998"/>
            <a:ext cx="6410326" cy="2573489"/>
          </a:xfrm>
          <a:prstGeom prst="rect">
            <a:avLst/>
          </a:prstGeom>
        </p:spPr>
      </p:pic>
    </p:spTree>
    <p:extLst>
      <p:ext uri="{BB962C8B-B14F-4D97-AF65-F5344CB8AC3E}">
        <p14:creationId xmlns:p14="http://schemas.microsoft.com/office/powerpoint/2010/main" val="20654756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552951"/>
          </a:xfrm>
        </p:spPr>
        <p:txBody>
          <a:bodyPr/>
          <a:lstStyle/>
          <a:p>
            <a:r>
              <a:rPr lang="en-US" dirty="0"/>
              <a:t>Configuration export</a:t>
            </a:r>
          </a:p>
          <a:p>
            <a:pPr lvl="1"/>
            <a:r>
              <a:rPr lang="en-US" dirty="0"/>
              <a:t>SearchConfiguration.xml</a:t>
            </a:r>
          </a:p>
          <a:p>
            <a:pPr lvl="1"/>
            <a:r>
              <a:rPr lang="en-US" dirty="0"/>
              <a:t>Handles rules, sources, managed properties, etc.</a:t>
            </a:r>
          </a:p>
          <a:p>
            <a:pPr lvl="1"/>
            <a:r>
              <a:rPr lang="en-US" dirty="0"/>
              <a:t>Does not handle master pages, templates, and web parts</a:t>
            </a:r>
          </a:p>
          <a:p>
            <a:r>
              <a:rPr lang="en-US" dirty="0"/>
              <a:t>Configuration import</a:t>
            </a:r>
          </a:p>
          <a:p>
            <a:pPr lvl="1"/>
            <a:r>
              <a:rPr lang="en-US" dirty="0"/>
              <a:t>Import into site, site collection, tenancy</a:t>
            </a:r>
          </a:p>
          <a:p>
            <a:pPr lvl="1"/>
            <a:r>
              <a:rPr lang="en-US" dirty="0"/>
              <a:t>Programmatically import with app</a:t>
            </a:r>
          </a:p>
          <a:p>
            <a:endParaRPr lang="en-US" dirty="0"/>
          </a:p>
        </p:txBody>
      </p:sp>
      <p:sp>
        <p:nvSpPr>
          <p:cNvPr id="3" name="Title 2"/>
          <p:cNvSpPr>
            <a:spLocks noGrp="1"/>
          </p:cNvSpPr>
          <p:nvPr>
            <p:ph type="title"/>
          </p:nvPr>
        </p:nvSpPr>
        <p:spPr/>
        <p:txBody>
          <a:bodyPr/>
          <a:lstStyle/>
          <a:p>
            <a:r>
              <a:rPr lang="en-US" dirty="0" smtClean="0"/>
              <a:t>Export/Import Search Settings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17</a:t>
            </a:fld>
            <a:endParaRPr lang="en-US" dirty="0"/>
          </a:p>
        </p:txBody>
      </p:sp>
    </p:spTree>
    <p:extLst>
      <p:ext uri="{BB962C8B-B14F-4D97-AF65-F5344CB8AC3E}">
        <p14:creationId xmlns:p14="http://schemas.microsoft.com/office/powerpoint/2010/main" val="69049982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Extending Search Center</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25036413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Use building blocks to create custom solutions in Search Center</a:t>
            </a:r>
            <a:endParaRPr lang="en-US" dirty="0"/>
          </a:p>
        </p:txBody>
      </p:sp>
      <p:sp>
        <p:nvSpPr>
          <p:cNvPr id="3" name="Title 2"/>
          <p:cNvSpPr>
            <a:spLocks noGrp="1"/>
          </p:cNvSpPr>
          <p:nvPr>
            <p:ph type="title"/>
          </p:nvPr>
        </p:nvSpPr>
        <p:spPr/>
        <p:txBody>
          <a:bodyPr/>
          <a:lstStyle/>
          <a:p>
            <a:r>
              <a:rPr lang="en-US" dirty="0" smtClean="0"/>
              <a:t>Custom Search Results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19</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5013" y="2137480"/>
            <a:ext cx="7019048" cy="3933333"/>
          </a:xfrm>
          <a:prstGeom prst="rect">
            <a:avLst/>
          </a:prstGeom>
          <a:ln>
            <a:solidFill>
              <a:schemeClr val="tx1"/>
            </a:solidFill>
          </a:ln>
        </p:spPr>
      </p:pic>
    </p:spTree>
    <p:extLst>
      <p:ext uri="{BB962C8B-B14F-4D97-AF65-F5344CB8AC3E}">
        <p14:creationId xmlns:p14="http://schemas.microsoft.com/office/powerpoint/2010/main" val="20109245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Search Building Blocks</a:t>
            </a:r>
          </a:p>
          <a:p>
            <a:r>
              <a:rPr lang="en-US" dirty="0" smtClean="0"/>
              <a:t>Extending Search Center</a:t>
            </a:r>
          </a:p>
          <a:p>
            <a:r>
              <a:rPr lang="en-US" dirty="0" smtClean="0"/>
              <a:t>Search-Based Apps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667252"/>
          </a:xfrm>
        </p:spPr>
        <p:txBody>
          <a:bodyPr/>
          <a:lstStyle/>
          <a:p>
            <a:r>
              <a:rPr lang="en-US" dirty="0" smtClean="0"/>
              <a:t>Use App Installed Event to trigger modifications</a:t>
            </a:r>
          </a:p>
          <a:p>
            <a:pPr lvl="1"/>
            <a:r>
              <a:rPr lang="en-US" dirty="0" smtClean="0"/>
              <a:t>Activating features</a:t>
            </a:r>
          </a:p>
          <a:p>
            <a:pPr lvl="1"/>
            <a:r>
              <a:rPr lang="en-US" dirty="0" smtClean="0"/>
              <a:t>Uploading </a:t>
            </a:r>
            <a:r>
              <a:rPr lang="en-US" dirty="0"/>
              <a:t>d</a:t>
            </a:r>
            <a:r>
              <a:rPr lang="en-US" dirty="0" smtClean="0"/>
              <a:t>isplay templates</a:t>
            </a:r>
          </a:p>
          <a:p>
            <a:pPr lvl="1"/>
            <a:r>
              <a:rPr lang="en-US" dirty="0" smtClean="0"/>
              <a:t>Manipulating web part properties</a:t>
            </a:r>
          </a:p>
          <a:p>
            <a:r>
              <a:rPr lang="en-US" dirty="0" smtClean="0"/>
              <a:t>Include exported search configurations in apps</a:t>
            </a:r>
          </a:p>
          <a:p>
            <a:pPr lvl="1"/>
            <a:r>
              <a:rPr lang="en-US" dirty="0" smtClean="0"/>
              <a:t>Add new “Search Configuration” to app</a:t>
            </a:r>
          </a:p>
        </p:txBody>
      </p:sp>
      <p:sp>
        <p:nvSpPr>
          <p:cNvPr id="3" name="Title 2"/>
          <p:cNvSpPr>
            <a:spLocks noGrp="1"/>
          </p:cNvSpPr>
          <p:nvPr>
            <p:ph type="title"/>
          </p:nvPr>
        </p:nvSpPr>
        <p:spPr/>
        <p:txBody>
          <a:bodyPr/>
          <a:lstStyle/>
          <a:p>
            <a:r>
              <a:rPr lang="en-US" dirty="0" smtClean="0"/>
              <a:t>Automating Search Center Modifications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20</a:t>
            </a:fld>
            <a:endParaRPr lang="en-US" dirty="0"/>
          </a:p>
        </p:txBody>
      </p:sp>
    </p:spTree>
    <p:extLst>
      <p:ext uri="{BB962C8B-B14F-4D97-AF65-F5344CB8AC3E}">
        <p14:creationId xmlns:p14="http://schemas.microsoft.com/office/powerpoint/2010/main" val="1026809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Features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21</a:t>
            </a:fld>
            <a:endParaRPr lang="en-US" dirty="0"/>
          </a:p>
        </p:txBody>
      </p:sp>
      <p:sp>
        <p:nvSpPr>
          <p:cNvPr id="4" name="Rectangle 1"/>
          <p:cNvSpPr>
            <a:spLocks noChangeArrowheads="1"/>
          </p:cNvSpPr>
          <p:nvPr/>
        </p:nvSpPr>
        <p:spPr bwMode="auto">
          <a:xfrm>
            <a:off x="967086" y="1356964"/>
            <a:ext cx="9935733"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8000"/>
                </a:solidFill>
                <a:effectLst/>
                <a:latin typeface="Consolas" panose="020B0609020204030204" pitchFamily="49" charset="0"/>
                <a:cs typeface="Consolas" panose="020B0609020204030204" pitchFamily="49" charset="0"/>
              </a:rPr>
              <a:t>//Enable Publishing Infrastructure Feature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defTabSz="914400" eaLnBrk="0" fontAlgn="base" hangingPunct="0">
              <a:spcBef>
                <a:spcPct val="0"/>
              </a:spcBef>
              <a:spcAft>
                <a:spcPct val="0"/>
              </a:spcAft>
            </a:pP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Guid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id =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new</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Guid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lang="en-US" altLang="en-US" dirty="0">
                <a:solidFill>
                  <a:srgbClr val="A31515"/>
                </a:solidFill>
                <a:latin typeface="Consolas" panose="020B0609020204030204" pitchFamily="49" charset="0"/>
                <a:cs typeface="Consolas" panose="020B0609020204030204" pitchFamily="49" charset="0"/>
              </a:rPr>
              <a:t>"{F6924D36-2FA8-4f0b-B16D-06B7250180FA</a:t>
            </a:r>
            <a:r>
              <a:rPr lang="en-US" altLang="en-US" dirty="0" smtClean="0">
                <a:solidFill>
                  <a:srgbClr val="A31515"/>
                </a:solidFill>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var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query1 =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from</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f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in</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clientContext.Site.Features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where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f.DefinitionId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id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select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f;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var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features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clientContext.LoadQuery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(query1);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clientContext.ExecuteQuery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if</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features.Count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clientContext.Site.Features.Add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(id,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false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FeatureDefinitionScope</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.None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clientContext.ExecuteQuery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5371636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Display Template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22</a:t>
            </a:fld>
            <a:endParaRPr lang="en-US" dirty="0"/>
          </a:p>
        </p:txBody>
      </p:sp>
      <p:sp>
        <p:nvSpPr>
          <p:cNvPr id="4" name="Rectangle 1"/>
          <p:cNvSpPr>
            <a:spLocks noChangeArrowheads="1"/>
          </p:cNvSpPr>
          <p:nvPr/>
        </p:nvSpPr>
        <p:spPr bwMode="auto">
          <a:xfrm>
            <a:off x="519112" y="1082379"/>
            <a:ext cx="10062370"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8000"/>
                </a:solidFill>
                <a:effectLst/>
                <a:latin typeface="Consolas" panose="020B0609020204030204" pitchFamily="49" charset="0"/>
                <a:cs typeface="Consolas" panose="020B0609020204030204" pitchFamily="49" charset="0"/>
              </a:rPr>
              <a:t>//Upload Display template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2B91AF"/>
                </a:solidFill>
                <a:effectLst/>
                <a:latin typeface="Consolas" panose="020B0609020204030204" pitchFamily="49" charset="0"/>
                <a:cs typeface="Consolas" panose="020B0609020204030204" pitchFamily="49" charset="0"/>
              </a:rPr>
              <a:t>List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gallery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clientContext.Site.RootWeb.Lists.GetByTitle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cs typeface="Consolas" panose="020B0609020204030204" pitchFamily="49" charset="0"/>
              </a:rPr>
              <a:t> </a:t>
            </a:r>
            <a:r>
              <a:rPr lang="en-US" altLang="en-US" dirty="0" smtClean="0">
                <a:solidFill>
                  <a:srgbClr val="000000"/>
                </a:solidFill>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MASTER_PAGE_GALLERY_TITLE);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2B91AF"/>
                </a:solidFill>
                <a:effectLst/>
                <a:latin typeface="Consolas" panose="020B0609020204030204" pitchFamily="49" charset="0"/>
                <a:cs typeface="Consolas" panose="020B0609020204030204" pitchFamily="49" charset="0"/>
              </a:rPr>
              <a:t>Folder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folder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clientContext.Site.RootWeb.GetFolderByServerRelativeUrl</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cs typeface="Consolas" panose="020B0609020204030204" pitchFamily="49" charset="0"/>
              </a:rPr>
              <a:t> </a:t>
            </a:r>
            <a:r>
              <a:rPr lang="en-US" altLang="en-US" dirty="0" smtClean="0">
                <a:solidFill>
                  <a:srgbClr val="000000"/>
                </a:solidFill>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DISPLAY_TEMPLATE_FOLDER_URL);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clientContext.ExecuteQuery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System.IO.</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FileStream</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fs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System.IO.</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File</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.Open</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HostingEnvironment</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.MapPath</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(DISPLAY_TEMPLATE_PATH),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System.IO.</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FileMode</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.Open</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System.IO.</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FileAccess</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.Read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FileCreationInformation</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fileCreationInfo</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new</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FileCreationInformation</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fileCreationInfo.ContentStream</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fs;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fileCreationInfo.Url</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DISPLAY_TEMPLATE_NAME;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fileCreationInfo.Overwrite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true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Microsoft.SharePoint.Client.</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File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newFile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folder.Files.Add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fileCreationInfo</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clientContext.Load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newFile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clientContext.ExecuteQuery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84547068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Manipulating Web Parts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23</a:t>
            </a:fld>
            <a:endParaRPr lang="en-US" dirty="0"/>
          </a:p>
        </p:txBody>
      </p:sp>
      <p:sp>
        <p:nvSpPr>
          <p:cNvPr id="4" name="Rectangle 1"/>
          <p:cNvSpPr>
            <a:spLocks noChangeArrowheads="1"/>
          </p:cNvSpPr>
          <p:nvPr/>
        </p:nvSpPr>
        <p:spPr bwMode="auto">
          <a:xfrm>
            <a:off x="801043" y="1430718"/>
            <a:ext cx="9935733"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2B91AF"/>
                </a:solidFill>
                <a:effectLst/>
                <a:latin typeface="Consolas" panose="020B0609020204030204" pitchFamily="49" charset="0"/>
                <a:cs typeface="Consolas" panose="020B0609020204030204" pitchFamily="49" charset="0"/>
              </a:rPr>
              <a:t>File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resultsPage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webs.First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GetFileByServerRelativeUrl</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(SEARCH_PAGE_URL);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resultsPage.CheckOut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clientContext.ExecuteQuery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LimitedWebPartManager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manager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cs typeface="Consolas" panose="020B0609020204030204" pitchFamily="49" charset="0"/>
              </a:rPr>
              <a:t> </a:t>
            </a:r>
            <a:r>
              <a:rPr lang="en-US" altLang="en-US" dirty="0" smtClean="0">
                <a:solidFill>
                  <a:srgbClr val="000000"/>
                </a:solidFill>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resultsPage.GetLimitedWebPartManager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PersonalizationScope</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.Shared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var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webPartDefs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manager.WebParts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clientContext.Load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cs typeface="Consolas" panose="020B0609020204030204" pitchFamily="49" charset="0"/>
              </a:rPr>
              <a:t> </a:t>
            </a:r>
            <a:r>
              <a:rPr lang="en-US" altLang="en-US" dirty="0" smtClean="0">
                <a:solidFill>
                  <a:srgbClr val="000000"/>
                </a:solidFill>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webPartDefs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cs typeface="Consolas" panose="020B0609020204030204" pitchFamily="49" charset="0"/>
              </a:rPr>
              <a:t> </a:t>
            </a:r>
            <a:r>
              <a:rPr lang="en-US" altLang="en-US" dirty="0" smtClean="0">
                <a:solidFill>
                  <a:srgbClr val="000000"/>
                </a:solidFill>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parts =&gt;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parts.Include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(part =&gt;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part.WebPart.Properties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cs typeface="Consolas" panose="020B0609020204030204" pitchFamily="49" charset="0"/>
              </a:rPr>
              <a:t> </a:t>
            </a:r>
            <a:r>
              <a:rPr lang="en-US" altLang="en-US" dirty="0" smtClean="0">
                <a:solidFill>
                  <a:srgbClr val="000000"/>
                </a:solidFill>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parts =&gt;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parts.Include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(part =&gt;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part.WebPart.Title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clientContext.ExecuteQuery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6550950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Configuration</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24</a:t>
            </a:fld>
            <a:endParaRPr lang="en-US" dirty="0"/>
          </a:p>
        </p:txBody>
      </p:sp>
      <p:sp>
        <p:nvSpPr>
          <p:cNvPr id="4" name="Rectangle 1"/>
          <p:cNvSpPr>
            <a:spLocks noChangeArrowheads="1"/>
          </p:cNvSpPr>
          <p:nvPr/>
        </p:nvSpPr>
        <p:spPr bwMode="auto">
          <a:xfrm>
            <a:off x="342900" y="1333921"/>
            <a:ext cx="11658600"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SearchConfigurationSettings</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xmlns:i</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http://www.w3.org/2001/XMLSchema-instance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xmlns</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http://schemas.datacontract.org/2004/07/</a:t>
            </a:r>
            <a:r>
              <a:rPr kumimoji="0" lang="en-US" alt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Microsoft.Office.Server.Search.Portability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SearchQueryConfigurationSettings</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SearchQueryConfigurationSettings</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BestBets</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xmlns:d4p1</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http://www.microsoft.com/sharepoint/search/KnownTypes/2008/08</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DefaultSourceId</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00000000-0000-0000-0000-000000000000</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DefaultSourceId</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DefaultSourceIdSet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true</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DefaultSourceIdSet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glow rad="228600">
                    <a:schemeClr val="accent3">
                      <a:satMod val="175000"/>
                      <a:alpha val="40000"/>
                    </a:schemeClr>
                  </a:glow>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glow rad="228600">
                    <a:schemeClr val="accent3">
                      <a:satMod val="175000"/>
                      <a:alpha val="40000"/>
                    </a:schemeClr>
                  </a:glow>
                </a:effectLst>
                <a:latin typeface="Consolas" panose="020B0609020204030204" pitchFamily="49" charset="0"/>
                <a:cs typeface="Consolas" panose="020B0609020204030204" pitchFamily="49" charset="0"/>
              </a:rPr>
              <a:t>DeployToParent</a:t>
            </a:r>
            <a:r>
              <a:rPr kumimoji="0" lang="en-US" altLang="en-US" b="0" i="0" u="none" strike="noStrike" cap="none" normalizeH="0" baseline="0" dirty="0" smtClean="0">
                <a:ln>
                  <a:noFill/>
                </a:ln>
                <a:solidFill>
                  <a:srgbClr val="0000FF"/>
                </a:solidFill>
                <a:effectLst>
                  <a:glow rad="228600">
                    <a:schemeClr val="accent3">
                      <a:satMod val="175000"/>
                      <a:alpha val="40000"/>
                    </a:schemeClr>
                  </a:glow>
                </a:effectLst>
                <a:latin typeface="Consolas" panose="020B0609020204030204" pitchFamily="49" charset="0"/>
                <a:cs typeface="Consolas" panose="020B0609020204030204" pitchFamily="49" charset="0"/>
              </a:rPr>
              <a:t>&gt;</a:t>
            </a:r>
            <a:r>
              <a:rPr kumimoji="0" lang="en-US" altLang="en-US" b="0" i="0" u="none" strike="noStrike" cap="none" normalizeH="0" baseline="0" dirty="0" smtClean="0">
                <a:ln>
                  <a:noFill/>
                </a:ln>
                <a:solidFill>
                  <a:srgbClr val="000000"/>
                </a:solidFill>
                <a:effectLst>
                  <a:glow rad="228600">
                    <a:schemeClr val="accent3">
                      <a:satMod val="175000"/>
                      <a:alpha val="40000"/>
                    </a:schemeClr>
                  </a:glow>
                </a:effectLst>
                <a:latin typeface="Consolas" panose="020B0609020204030204" pitchFamily="49" charset="0"/>
                <a:cs typeface="Consolas" panose="020B0609020204030204" pitchFamily="49" charset="0"/>
              </a:rPr>
              <a:t>true</a:t>
            </a:r>
            <a:r>
              <a:rPr kumimoji="0" lang="en-US" altLang="en-US" b="0" i="0" u="none" strike="noStrike" cap="none" normalizeH="0" baseline="0" dirty="0" smtClean="0">
                <a:ln>
                  <a:noFill/>
                </a:ln>
                <a:solidFill>
                  <a:srgbClr val="0000FF"/>
                </a:solidFill>
                <a:effectLst>
                  <a:glow rad="228600">
                    <a:schemeClr val="accent3">
                      <a:satMod val="175000"/>
                      <a:alpha val="40000"/>
                    </a:schemeClr>
                  </a:glow>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glow rad="228600">
                    <a:schemeClr val="accent3">
                      <a:satMod val="175000"/>
                      <a:alpha val="40000"/>
                    </a:schemeClr>
                  </a:glow>
                </a:effectLst>
                <a:latin typeface="Consolas" panose="020B0609020204030204" pitchFamily="49" charset="0"/>
                <a:cs typeface="Consolas" panose="020B0609020204030204" pitchFamily="49" charset="0"/>
              </a:rPr>
              <a:t>DeployToParent</a:t>
            </a:r>
            <a:r>
              <a:rPr kumimoji="0" lang="en-US" altLang="en-US" b="0" i="0" u="none" strike="noStrike" cap="none" normalizeH="0" baseline="0" dirty="0" smtClean="0">
                <a:ln>
                  <a:noFill/>
                </a:ln>
                <a:solidFill>
                  <a:srgbClr val="0000FF"/>
                </a:solidFill>
                <a:effectLst>
                  <a:glow rad="228600">
                    <a:schemeClr val="accent3">
                      <a:satMod val="175000"/>
                      <a:alpha val="40000"/>
                    </a:schemeClr>
                  </a:glow>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DisableInheritanceOnImport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false</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DisableInheritanceOnImport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QueryRuleGroups</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xmlns:d4p1</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http://www.microsoft.com/</a:t>
            </a:r>
            <a:r>
              <a:rPr kumimoji="0" lang="en-US" alt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sharepoint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/search/...</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QueryRules</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xmlns:d4p1</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http://www.microsoft.com/</a:t>
            </a:r>
            <a:r>
              <a:rPr kumimoji="0" lang="en-US" alt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sharepoint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/search/...</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ResultTypes</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xmlns:d4p1</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http://schemas.datacontract.org/2004/07/...</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93915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Extending Search Center</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7477360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Search-Based Apps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60464315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Endpoint</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27</a:t>
            </a:fld>
            <a:endParaRPr lang="en-US" dirty="0"/>
          </a:p>
        </p:txBody>
      </p:sp>
      <p:sp>
        <p:nvSpPr>
          <p:cNvPr id="4" name="TextBox 3"/>
          <p:cNvSpPr txBox="1"/>
          <p:nvPr/>
        </p:nvSpPr>
        <p:spPr>
          <a:xfrm>
            <a:off x="128588" y="1362075"/>
            <a:ext cx="12188825" cy="3218489"/>
          </a:xfrm>
          <a:prstGeom prst="rect">
            <a:avLst/>
          </a:prstGeom>
          <a:noFill/>
        </p:spPr>
        <p:txBody>
          <a:bodyPr wrap="square" lIns="150602" tIns="120481" rIns="150602" bIns="120481" rtlCol="0">
            <a:spAutoFit/>
          </a:bodyPr>
          <a:lstStyle/>
          <a:p>
            <a:pPr algn="l">
              <a:spcAft>
                <a:spcPts val="494"/>
              </a:spcAft>
            </a:pPr>
            <a:r>
              <a:rPr lang="en-US" dirty="0">
                <a:solidFill>
                  <a:sysClr val="windowText" lastClr="000000"/>
                </a:solidFill>
              </a:rPr>
              <a:t>Keywords</a:t>
            </a:r>
          </a:p>
          <a:p>
            <a:pPr algn="l">
              <a:spcAft>
                <a:spcPts val="494"/>
              </a:spcAft>
            </a:pPr>
            <a:r>
              <a:rPr lang="en-US" b="1" dirty="0" smtClean="0">
                <a:solidFill>
                  <a:sysClr val="windowText" lastClr="000000"/>
                </a:solidFill>
                <a:latin typeface="Consolas" pitchFamily="49" charset="0"/>
                <a:cs typeface="Consolas" pitchFamily="49" charset="0"/>
              </a:rPr>
              <a:t>https://tenant/site/_</a:t>
            </a:r>
            <a:r>
              <a:rPr lang="en-US" b="1" dirty="0">
                <a:solidFill>
                  <a:sysClr val="windowText" lastClr="000000"/>
                </a:solidFill>
                <a:latin typeface="Consolas" pitchFamily="49" charset="0"/>
                <a:cs typeface="Consolas" pitchFamily="49" charset="0"/>
              </a:rPr>
              <a:t>api/search/query?</a:t>
            </a:r>
            <a:r>
              <a:rPr lang="en-US" dirty="0">
                <a:solidFill>
                  <a:srgbClr val="C00000"/>
                </a:solidFill>
                <a:latin typeface="Consolas" pitchFamily="49" charset="0"/>
                <a:cs typeface="Consolas" pitchFamily="49" charset="0"/>
              </a:rPr>
              <a:t>querytext='{KQL Query}'</a:t>
            </a:r>
          </a:p>
          <a:p>
            <a:pPr algn="l">
              <a:spcAft>
                <a:spcPts val="494"/>
              </a:spcAft>
            </a:pPr>
            <a:endParaRPr lang="en-US" dirty="0">
              <a:solidFill>
                <a:sysClr val="windowText" lastClr="000000"/>
              </a:solidFill>
            </a:endParaRPr>
          </a:p>
          <a:p>
            <a:pPr algn="l">
              <a:spcAft>
                <a:spcPts val="494"/>
              </a:spcAft>
            </a:pPr>
            <a:r>
              <a:rPr lang="en-US" dirty="0">
                <a:solidFill>
                  <a:sysClr val="windowText" lastClr="000000"/>
                </a:solidFill>
              </a:rPr>
              <a:t>Selecting Properties</a:t>
            </a:r>
          </a:p>
          <a:p>
            <a:pPr algn="l">
              <a:spcAft>
                <a:spcPts val="494"/>
              </a:spcAft>
            </a:pPr>
            <a:r>
              <a:rPr lang="en-US" b="1" dirty="0" smtClean="0">
                <a:solidFill>
                  <a:sysClr val="windowText" lastClr="000000"/>
                </a:solidFill>
                <a:latin typeface="Consolas" pitchFamily="49" charset="0"/>
                <a:cs typeface="Consolas" pitchFamily="49" charset="0"/>
              </a:rPr>
              <a:t>https://tenant/site</a:t>
            </a:r>
            <a:r>
              <a:rPr lang="en-US" b="1" dirty="0">
                <a:solidFill>
                  <a:sysClr val="windowText" lastClr="000000"/>
                </a:solidFill>
                <a:latin typeface="Consolas" pitchFamily="49" charset="0"/>
                <a:cs typeface="Consolas" pitchFamily="49" charset="0"/>
              </a:rPr>
              <a:t>/_api/search/query?</a:t>
            </a:r>
            <a:r>
              <a:rPr lang="en-US" dirty="0">
                <a:solidFill>
                  <a:srgbClr val="C00000"/>
                </a:solidFill>
              </a:rPr>
              <a:t>querytext='test'&amp;selectproperties='Title,Rank'</a:t>
            </a:r>
          </a:p>
          <a:p>
            <a:pPr algn="l">
              <a:spcAft>
                <a:spcPts val="494"/>
              </a:spcAft>
            </a:pPr>
            <a:endParaRPr lang="en-US" dirty="0">
              <a:solidFill>
                <a:sysClr val="windowText" lastClr="000000"/>
              </a:solidFill>
            </a:endParaRPr>
          </a:p>
          <a:p>
            <a:pPr algn="l">
              <a:spcAft>
                <a:spcPts val="494"/>
              </a:spcAft>
            </a:pPr>
            <a:r>
              <a:rPr lang="en-US" dirty="0">
                <a:solidFill>
                  <a:sysClr val="windowText" lastClr="000000"/>
                </a:solidFill>
              </a:rPr>
              <a:t>Sorting</a:t>
            </a:r>
          </a:p>
          <a:p>
            <a:pPr algn="l">
              <a:spcAft>
                <a:spcPts val="494"/>
              </a:spcAft>
            </a:pPr>
            <a:r>
              <a:rPr lang="en-US" b="1" dirty="0" smtClean="0">
                <a:solidFill>
                  <a:sysClr val="windowText" lastClr="000000"/>
                </a:solidFill>
                <a:latin typeface="Consolas" pitchFamily="49" charset="0"/>
                <a:cs typeface="Consolas" pitchFamily="49" charset="0"/>
              </a:rPr>
              <a:t>https://tenant/site</a:t>
            </a:r>
            <a:r>
              <a:rPr lang="en-US" b="1" dirty="0">
                <a:solidFill>
                  <a:sysClr val="windowText" lastClr="000000"/>
                </a:solidFill>
                <a:latin typeface="Consolas" pitchFamily="49" charset="0"/>
                <a:cs typeface="Consolas" pitchFamily="49" charset="0"/>
              </a:rPr>
              <a:t>/_api/search/query?</a:t>
            </a:r>
            <a:r>
              <a:rPr lang="en-US" dirty="0">
                <a:solidFill>
                  <a:srgbClr val="C00000"/>
                </a:solidFill>
                <a:latin typeface="Consolas" pitchFamily="49" charset="0"/>
                <a:cs typeface="Consolas" pitchFamily="49" charset="0"/>
              </a:rPr>
              <a:t>querytext='test'&amp;sortlist='LastModifiedTime:descending'</a:t>
            </a:r>
          </a:p>
          <a:p>
            <a:pPr algn="l">
              <a:spcAft>
                <a:spcPts val="494"/>
              </a:spcAft>
            </a:pPr>
            <a:endParaRPr lang="en-US" sz="1600" dirty="0" err="1">
              <a:solidFill>
                <a:sysClr val="windowText" lastClr="000000"/>
              </a:solidFill>
            </a:endParaRPr>
          </a:p>
        </p:txBody>
      </p:sp>
    </p:spTree>
    <p:extLst>
      <p:ext uri="{BB962C8B-B14F-4D97-AF65-F5344CB8AC3E}">
        <p14:creationId xmlns:p14="http://schemas.microsoft.com/office/powerpoint/2010/main" val="33486237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and REST</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28</a:t>
            </a:fld>
            <a:endParaRPr lang="en-US" dirty="0"/>
          </a:p>
        </p:txBody>
      </p:sp>
      <p:sp>
        <p:nvSpPr>
          <p:cNvPr id="5" name="TextBox 4"/>
          <p:cNvSpPr txBox="1"/>
          <p:nvPr/>
        </p:nvSpPr>
        <p:spPr>
          <a:xfrm>
            <a:off x="801043" y="1428750"/>
            <a:ext cx="7775743" cy="3940225"/>
          </a:xfrm>
          <a:prstGeom prst="rect">
            <a:avLst/>
          </a:prstGeom>
          <a:noFill/>
        </p:spPr>
        <p:txBody>
          <a:bodyPr wrap="none" lIns="150602" tIns="120481" rIns="150602" bIns="120481" rtlCol="0">
            <a:spAutoFit/>
          </a:bodyPr>
          <a:lstStyle/>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a:t>
            </a:r>
            <a:r>
              <a:rPr lang="en-US" dirty="0" err="1">
                <a:solidFill>
                  <a:sysClr val="windowText" lastClr="000000"/>
                </a:solidFill>
                <a:latin typeface="Consolas" pitchFamily="49" charset="0"/>
                <a:cs typeface="Consolas" pitchFamily="49" charset="0"/>
              </a:rPr>
              <a:t>ajax</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url: </a:t>
            </a:r>
            <a:r>
              <a:rPr lang="en-US" dirty="0" smtClean="0">
                <a:solidFill>
                  <a:srgbClr val="C00000"/>
                </a:solidFill>
                <a:latin typeface="Consolas" pitchFamily="49" charset="0"/>
                <a:cs typeface="Consolas" pitchFamily="49" charset="0"/>
              </a:rPr>
              <a:t>"</a:t>
            </a:r>
            <a:r>
              <a:rPr lang="pt-BR" dirty="0" smtClean="0">
                <a:solidFill>
                  <a:srgbClr val="C00000"/>
                </a:solidFill>
                <a:latin typeface="Consolas" pitchFamily="49" charset="0"/>
                <a:cs typeface="Consolas" pitchFamily="49" charset="0"/>
              </a:rPr>
              <a:t>http://site</a:t>
            </a:r>
            <a:r>
              <a:rPr lang="pt-BR" dirty="0">
                <a:solidFill>
                  <a:srgbClr val="C00000"/>
                </a:solidFill>
                <a:latin typeface="Consolas" pitchFamily="49" charset="0"/>
                <a:cs typeface="Consolas" pitchFamily="49" charset="0"/>
              </a:rPr>
              <a:t>/_api/search</a:t>
            </a:r>
            <a:r>
              <a:rPr lang="pt-BR" dirty="0" smtClean="0">
                <a:solidFill>
                  <a:srgbClr val="C00000"/>
                </a:solidFill>
                <a:latin typeface="Consolas" pitchFamily="49" charset="0"/>
                <a:cs typeface="Consolas" pitchFamily="49" charset="0"/>
              </a:rPr>
              <a:t>/" +</a:t>
            </a:r>
          </a:p>
          <a:p>
            <a:pPr defTabSz="914400" fontAlgn="base">
              <a:lnSpc>
                <a:spcPct val="90000"/>
              </a:lnSpc>
              <a:spcBef>
                <a:spcPct val="0"/>
              </a:spcBef>
              <a:spcAft>
                <a:spcPts val="494"/>
              </a:spcAft>
            </a:pPr>
            <a:r>
              <a:rPr lang="pt-BR" dirty="0">
                <a:solidFill>
                  <a:srgbClr val="C00000"/>
                </a:solidFill>
                <a:latin typeface="Consolas" pitchFamily="49" charset="0"/>
                <a:cs typeface="Consolas" pitchFamily="49" charset="0"/>
              </a:rPr>
              <a:t> </a:t>
            </a:r>
            <a:r>
              <a:rPr lang="pt-BR" dirty="0" smtClean="0">
                <a:solidFill>
                  <a:srgbClr val="C00000"/>
                </a:solidFill>
                <a:latin typeface="Consolas" pitchFamily="49" charset="0"/>
                <a:cs typeface="Consolas" pitchFamily="49" charset="0"/>
              </a:rPr>
              <a:t>                "query?querytext</a:t>
            </a:r>
            <a:r>
              <a:rPr lang="pt-BR" dirty="0">
                <a:solidFill>
                  <a:srgbClr val="C00000"/>
                </a:solidFill>
                <a:latin typeface="Consolas" pitchFamily="49" charset="0"/>
                <a:cs typeface="Consolas" pitchFamily="49" charset="0"/>
              </a:rPr>
              <a:t>='{KQL Query</a:t>
            </a:r>
            <a:r>
              <a:rPr lang="pt-BR" dirty="0" smtClean="0">
                <a:solidFill>
                  <a:srgbClr val="C00000"/>
                </a:solidFill>
                <a:latin typeface="Consolas" pitchFamily="49" charset="0"/>
                <a:cs typeface="Consolas" pitchFamily="49" charset="0"/>
              </a:rPr>
              <a:t>}‘"</a:t>
            </a:r>
            <a:r>
              <a:rPr lang="en-US" dirty="0" smtClean="0">
                <a:solidFill>
                  <a:sysClr val="windowText" lastClr="000000"/>
                </a:solidFill>
                <a:latin typeface="Consolas" pitchFamily="49" charset="0"/>
                <a:cs typeface="Consolas" pitchFamily="49" charset="0"/>
              </a:rPr>
              <a:t>,</a:t>
            </a: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method: </a:t>
            </a:r>
            <a:r>
              <a:rPr lang="en-US" dirty="0">
                <a:solidFill>
                  <a:srgbClr val="C00000"/>
                </a:solidFill>
                <a:latin typeface="Consolas" pitchFamily="49" charset="0"/>
                <a:cs typeface="Consolas" pitchFamily="49" charset="0"/>
              </a:rPr>
              <a:t>"GET"</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headers: {</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"accept"</a:t>
            </a:r>
            <a:r>
              <a:rPr lang="en-US" dirty="0">
                <a:solidFill>
                  <a:sysClr val="windowText" lastClr="000000"/>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"application/</a:t>
            </a:r>
            <a:r>
              <a:rPr lang="en-US" dirty="0" err="1">
                <a:solidFill>
                  <a:srgbClr val="C00000"/>
                </a:solidFill>
                <a:latin typeface="Consolas" pitchFamily="49" charset="0"/>
                <a:cs typeface="Consolas" pitchFamily="49" charset="0"/>
              </a:rPr>
              <a:t>json;odata</a:t>
            </a:r>
            <a:r>
              <a:rPr lang="en-US" dirty="0">
                <a:solidFill>
                  <a:srgbClr val="C00000"/>
                </a:solidFill>
                <a:latin typeface="Consolas" pitchFamily="49" charset="0"/>
                <a:cs typeface="Consolas" pitchFamily="49" charset="0"/>
              </a:rPr>
              <a:t>=verbose"</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success: </a:t>
            </a:r>
            <a:r>
              <a:rPr lang="en-US" dirty="0" err="1" smtClean="0">
                <a:solidFill>
                  <a:sysClr val="windowText" lastClr="000000"/>
                </a:solidFill>
                <a:latin typeface="Consolas" pitchFamily="49" charset="0"/>
                <a:cs typeface="Consolas" pitchFamily="49" charset="0"/>
              </a:rPr>
              <a:t>onSuccess</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error: </a:t>
            </a:r>
            <a:r>
              <a:rPr lang="en-US" dirty="0" err="1" smtClean="0">
                <a:solidFill>
                  <a:sysClr val="windowText" lastClr="000000"/>
                </a:solidFill>
                <a:latin typeface="Consolas" pitchFamily="49" charset="0"/>
                <a:cs typeface="Consolas" pitchFamily="49" charset="0"/>
              </a:rPr>
              <a:t>onError</a:t>
            </a: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a:t>
            </a:r>
          </a:p>
        </p:txBody>
      </p:sp>
    </p:spTree>
    <p:extLst>
      <p:ext uri="{BB962C8B-B14F-4D97-AF65-F5344CB8AC3E}">
        <p14:creationId xmlns:p14="http://schemas.microsoft.com/office/powerpoint/2010/main" val="341276630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and CSOM</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29</a:t>
            </a:fld>
            <a:endParaRPr lang="en-US" dirty="0"/>
          </a:p>
        </p:txBody>
      </p:sp>
      <p:sp>
        <p:nvSpPr>
          <p:cNvPr id="5" name="TextBox 4"/>
          <p:cNvSpPr txBox="1"/>
          <p:nvPr/>
        </p:nvSpPr>
        <p:spPr>
          <a:xfrm>
            <a:off x="652463" y="1304500"/>
            <a:ext cx="11015662" cy="4253644"/>
          </a:xfrm>
          <a:prstGeom prst="rect">
            <a:avLst/>
          </a:prstGeom>
          <a:noFill/>
        </p:spPr>
        <p:txBody>
          <a:bodyPr wrap="square" lIns="150602" tIns="120481" rIns="150602" bIns="120481" rtlCol="0">
            <a:spAutoFit/>
          </a:bodyPr>
          <a:lstStyle/>
          <a:p>
            <a:pPr defTabSz="914400" fontAlgn="base">
              <a:lnSpc>
                <a:spcPct val="90000"/>
              </a:lnSpc>
              <a:spcBef>
                <a:spcPct val="0"/>
              </a:spcBef>
              <a:spcAft>
                <a:spcPts val="494"/>
              </a:spcAft>
            </a:pPr>
            <a:r>
              <a:rPr lang="en-US" dirty="0" err="1">
                <a:solidFill>
                  <a:srgbClr val="1F497D"/>
                </a:solidFill>
                <a:latin typeface="Consolas" pitchFamily="49" charset="0"/>
                <a:cs typeface="Consolas" pitchFamily="49" charset="0"/>
              </a:rPr>
              <a:t>var</a:t>
            </a:r>
            <a:r>
              <a:rPr lang="en-US" dirty="0">
                <a:solidFill>
                  <a:sysClr val="windowText" lastClr="000000"/>
                </a:solidFill>
                <a:latin typeface="Consolas" pitchFamily="49" charset="0"/>
                <a:cs typeface="Consolas" pitchFamily="49" charset="0"/>
              </a:rPr>
              <a:t> context = </a:t>
            </a:r>
            <a:r>
              <a:rPr lang="en-US" dirty="0" err="1">
                <a:solidFill>
                  <a:srgbClr val="1F497D"/>
                </a:solidFill>
                <a:latin typeface="Consolas" pitchFamily="49" charset="0"/>
                <a:cs typeface="Consolas" pitchFamily="49" charset="0"/>
              </a:rPr>
              <a:t>SP.ClientContext</a:t>
            </a:r>
            <a:r>
              <a:rPr lang="en-US" dirty="0" err="1">
                <a:solidFill>
                  <a:sysClr val="windowText" lastClr="000000"/>
                </a:solidFill>
                <a:latin typeface="Consolas" pitchFamily="49" charset="0"/>
                <a:cs typeface="Consolas" pitchFamily="49" charset="0"/>
              </a:rPr>
              <a:t>.get_current</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err="1">
                <a:solidFill>
                  <a:srgbClr val="1F497D"/>
                </a:solidFill>
                <a:latin typeface="Consolas" pitchFamily="49" charset="0"/>
                <a:cs typeface="Consolas" pitchFamily="49" charset="0"/>
              </a:rPr>
              <a:t>var</a:t>
            </a:r>
            <a:r>
              <a:rPr lang="en-US" dirty="0">
                <a:solidFill>
                  <a:sysClr val="windowText" lastClr="000000"/>
                </a:solidFill>
                <a:latin typeface="Consolas" pitchFamily="49" charset="0"/>
                <a:cs typeface="Consolas" pitchFamily="49" charset="0"/>
              </a:rPr>
              <a:t> </a:t>
            </a:r>
            <a:r>
              <a:rPr lang="en-US" dirty="0" err="1">
                <a:solidFill>
                  <a:sysClr val="windowText" lastClr="000000"/>
                </a:solidFill>
                <a:latin typeface="Consolas" pitchFamily="49" charset="0"/>
                <a:cs typeface="Consolas" pitchFamily="49" charset="0"/>
              </a:rPr>
              <a:t>keywordQuery</a:t>
            </a:r>
            <a:r>
              <a:rPr lang="en-US" dirty="0">
                <a:solidFill>
                  <a:sysClr val="windowText" lastClr="000000"/>
                </a:solidFill>
                <a:latin typeface="Consolas" pitchFamily="49" charset="0"/>
                <a:cs typeface="Consolas" pitchFamily="49" charset="0"/>
              </a:rPr>
              <a:t> = </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new </a:t>
            </a:r>
            <a:r>
              <a:rPr lang="en-US" dirty="0" err="1">
                <a:solidFill>
                  <a:srgbClr val="1F497D"/>
                </a:solidFill>
                <a:latin typeface="Consolas" pitchFamily="49" charset="0"/>
                <a:cs typeface="Consolas" pitchFamily="49" charset="0"/>
              </a:rPr>
              <a:t>Microsoft.SharePoint.Client.Search.Query.KeywordQuery</a:t>
            </a:r>
            <a:r>
              <a:rPr lang="en-US" dirty="0">
                <a:solidFill>
                  <a:sysClr val="windowText" lastClr="000000"/>
                </a:solidFill>
                <a:latin typeface="Consolas" pitchFamily="49" charset="0"/>
                <a:cs typeface="Consolas" pitchFamily="49" charset="0"/>
              </a:rPr>
              <a:t>(context);</a:t>
            </a:r>
          </a:p>
          <a:p>
            <a:pPr defTabSz="914400" fontAlgn="base">
              <a:lnSpc>
                <a:spcPct val="90000"/>
              </a:lnSpc>
              <a:spcBef>
                <a:spcPct val="0"/>
              </a:spcBef>
              <a:spcAft>
                <a:spcPts val="494"/>
              </a:spcAft>
            </a:pP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err="1">
                <a:solidFill>
                  <a:sysClr val="windowText" lastClr="000000"/>
                </a:solidFill>
                <a:latin typeface="Consolas" pitchFamily="49" charset="0"/>
                <a:cs typeface="Consolas" pitchFamily="49" charset="0"/>
              </a:rPr>
              <a:t>keywordQuery.set_queryText</a:t>
            </a:r>
            <a:r>
              <a:rPr lang="en-US" dirty="0">
                <a:solidFill>
                  <a:srgbClr val="C00000"/>
                </a:solidFill>
                <a:latin typeface="Consolas" pitchFamily="49" charset="0"/>
                <a:cs typeface="Consolas" pitchFamily="49" charset="0"/>
              </a:rPr>
              <a:t>("</a:t>
            </a:r>
            <a:r>
              <a:rPr lang="en-US" dirty="0" err="1">
                <a:solidFill>
                  <a:srgbClr val="C00000"/>
                </a:solidFill>
                <a:latin typeface="Consolas" pitchFamily="49" charset="0"/>
                <a:cs typeface="Consolas" pitchFamily="49" charset="0"/>
              </a:rPr>
              <a:t>sharepoint</a:t>
            </a:r>
            <a:r>
              <a:rPr lang="en-US" dirty="0">
                <a:solidFill>
                  <a:srgbClr val="C00000"/>
                </a:solidFill>
                <a:latin typeface="Consolas" pitchFamily="49" charset="0"/>
                <a:cs typeface="Consolas" pitchFamily="49" charset="0"/>
              </a:rPr>
              <a:t>"</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err="1">
                <a:solidFill>
                  <a:srgbClr val="1F497D"/>
                </a:solidFill>
                <a:latin typeface="Consolas" pitchFamily="49" charset="0"/>
                <a:cs typeface="Consolas" pitchFamily="49" charset="0"/>
              </a:rPr>
              <a:t>var</a:t>
            </a:r>
            <a:r>
              <a:rPr lang="en-US" dirty="0">
                <a:solidFill>
                  <a:sysClr val="windowText" lastClr="000000"/>
                </a:solidFill>
                <a:latin typeface="Consolas" pitchFamily="49" charset="0"/>
                <a:cs typeface="Consolas" pitchFamily="49" charset="0"/>
              </a:rPr>
              <a:t> </a:t>
            </a:r>
            <a:r>
              <a:rPr lang="en-US" dirty="0" err="1">
                <a:solidFill>
                  <a:sysClr val="windowText" lastClr="000000"/>
                </a:solidFill>
                <a:latin typeface="Consolas" pitchFamily="49" charset="0"/>
                <a:cs typeface="Consolas" pitchFamily="49" charset="0"/>
              </a:rPr>
              <a:t>searchExecutor</a:t>
            </a:r>
            <a:r>
              <a:rPr lang="en-US" dirty="0">
                <a:solidFill>
                  <a:sysClr val="windowText" lastClr="000000"/>
                </a:solidFill>
                <a:latin typeface="Consolas" pitchFamily="49" charset="0"/>
                <a:cs typeface="Consolas" pitchFamily="49" charset="0"/>
              </a:rPr>
              <a:t> = </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new </a:t>
            </a:r>
            <a:r>
              <a:rPr lang="en-US" dirty="0" err="1">
                <a:solidFill>
                  <a:srgbClr val="1F497D"/>
                </a:solidFill>
                <a:latin typeface="Consolas" pitchFamily="49" charset="0"/>
                <a:cs typeface="Consolas" pitchFamily="49" charset="0"/>
              </a:rPr>
              <a:t>Microsoft.SharePoint.Client.Search.Query.SearchExecutor</a:t>
            </a:r>
            <a:r>
              <a:rPr lang="en-US" dirty="0">
                <a:solidFill>
                  <a:sysClr val="windowText" lastClr="000000"/>
                </a:solidFill>
                <a:latin typeface="Consolas" pitchFamily="49" charset="0"/>
                <a:cs typeface="Consolas" pitchFamily="49" charset="0"/>
              </a:rPr>
              <a:t>(context);</a:t>
            </a:r>
          </a:p>
          <a:p>
            <a:pPr defTabSz="914400" fontAlgn="base">
              <a:lnSpc>
                <a:spcPct val="90000"/>
              </a:lnSpc>
              <a:spcBef>
                <a:spcPct val="0"/>
              </a:spcBef>
              <a:spcAft>
                <a:spcPts val="494"/>
              </a:spcAft>
            </a:pP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results = </a:t>
            </a:r>
            <a:r>
              <a:rPr lang="en-US" dirty="0" err="1">
                <a:solidFill>
                  <a:sysClr val="windowText" lastClr="000000"/>
                </a:solidFill>
                <a:latin typeface="Consolas" pitchFamily="49" charset="0"/>
                <a:cs typeface="Consolas" pitchFamily="49" charset="0"/>
              </a:rPr>
              <a:t>searchExecutor.executeQuery</a:t>
            </a:r>
            <a:r>
              <a:rPr lang="en-US" dirty="0">
                <a:solidFill>
                  <a:sysClr val="windowText" lastClr="000000"/>
                </a:solidFill>
                <a:latin typeface="Consolas" pitchFamily="49" charset="0"/>
                <a:cs typeface="Consolas" pitchFamily="49" charset="0"/>
              </a:rPr>
              <a:t>(</a:t>
            </a:r>
            <a:r>
              <a:rPr lang="en-US" dirty="0" err="1">
                <a:solidFill>
                  <a:sysClr val="windowText" lastClr="000000"/>
                </a:solidFill>
                <a:latin typeface="Consolas" pitchFamily="49" charset="0"/>
                <a:cs typeface="Consolas" pitchFamily="49" charset="0"/>
              </a:rPr>
              <a:t>keywordQuery</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err="1">
                <a:solidFill>
                  <a:sysClr val="windowText" lastClr="000000"/>
                </a:solidFill>
                <a:latin typeface="Consolas" pitchFamily="49" charset="0"/>
                <a:cs typeface="Consolas" pitchFamily="49" charset="0"/>
              </a:rPr>
              <a:t>context.executeQueryAsync</a:t>
            </a:r>
            <a:r>
              <a:rPr lang="en-US" dirty="0">
                <a:solidFill>
                  <a:sysClr val="windowText" lastClr="000000"/>
                </a:solidFill>
                <a:latin typeface="Consolas" pitchFamily="49" charset="0"/>
                <a:cs typeface="Consolas" pitchFamily="49" charset="0"/>
              </a:rPr>
              <a:t>(</a:t>
            </a:r>
            <a:r>
              <a:rPr lang="en-US" dirty="0" err="1">
                <a:solidFill>
                  <a:sysClr val="windowText" lastClr="000000"/>
                </a:solidFill>
                <a:latin typeface="Consolas" pitchFamily="49" charset="0"/>
                <a:cs typeface="Consolas" pitchFamily="49" charset="0"/>
              </a:rPr>
              <a:t>onGetEventsSuccess</a:t>
            </a:r>
            <a:r>
              <a:rPr lang="en-US" dirty="0">
                <a:solidFill>
                  <a:sysClr val="windowText" lastClr="000000"/>
                </a:solidFill>
                <a:latin typeface="Consolas" pitchFamily="49" charset="0"/>
                <a:cs typeface="Consolas" pitchFamily="49" charset="0"/>
              </a:rPr>
              <a:t>, </a:t>
            </a:r>
            <a:r>
              <a:rPr lang="en-US" dirty="0" err="1">
                <a:solidFill>
                  <a:sysClr val="windowText" lastClr="000000"/>
                </a:solidFill>
                <a:latin typeface="Consolas" pitchFamily="49" charset="0"/>
                <a:cs typeface="Consolas" pitchFamily="49" charset="0"/>
              </a:rPr>
              <a:t>onGetEventsFail</a:t>
            </a:r>
            <a:r>
              <a:rPr lang="en-US" dirty="0">
                <a:solidFill>
                  <a:sysClr val="windowText" lastClr="000000"/>
                </a:solidFill>
                <a:latin typeface="Consolas" pitchFamily="49" charset="0"/>
                <a:cs typeface="Consolas" pitchFamily="49" charset="0"/>
              </a:rPr>
              <a:t>);</a:t>
            </a:r>
          </a:p>
        </p:txBody>
      </p:sp>
    </p:spTree>
    <p:extLst>
      <p:ext uri="{BB962C8B-B14F-4D97-AF65-F5344CB8AC3E}">
        <p14:creationId xmlns:p14="http://schemas.microsoft.com/office/powerpoint/2010/main" val="18966666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70263240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and REST</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30</a:t>
            </a:fld>
            <a:endParaRPr lang="en-US" dirty="0"/>
          </a:p>
        </p:txBody>
      </p:sp>
      <p:sp>
        <p:nvSpPr>
          <p:cNvPr id="4" name="TextBox 3"/>
          <p:cNvSpPr txBox="1"/>
          <p:nvPr/>
        </p:nvSpPr>
        <p:spPr>
          <a:xfrm>
            <a:off x="652463" y="1792367"/>
            <a:ext cx="11068311" cy="3940225"/>
          </a:xfrm>
          <a:prstGeom prst="rect">
            <a:avLst/>
          </a:prstGeom>
          <a:noFill/>
        </p:spPr>
        <p:txBody>
          <a:bodyPr wrap="none" lIns="150602" tIns="120481" rIns="150602" bIns="120481" rtlCol="0">
            <a:spAutoFit/>
          </a:bodyPr>
          <a:lstStyle/>
          <a:p>
            <a:pPr defTabSz="914400" fontAlgn="base">
              <a:lnSpc>
                <a:spcPct val="90000"/>
              </a:lnSpc>
              <a:spcBef>
                <a:spcPct val="0"/>
              </a:spcBef>
              <a:spcAft>
                <a:spcPts val="494"/>
              </a:spcAft>
            </a:pPr>
            <a:r>
              <a:rPr lang="en-US" dirty="0" err="1" smtClean="0">
                <a:solidFill>
                  <a:srgbClr val="0070C0"/>
                </a:solidFill>
                <a:latin typeface="Consolas" pitchFamily="49" charset="0"/>
                <a:cs typeface="Consolas" pitchFamily="49" charset="0"/>
              </a:rPr>
              <a:t>var</a:t>
            </a:r>
            <a:r>
              <a:rPr lang="en-US" dirty="0" smtClean="0">
                <a:solidFill>
                  <a:srgbClr val="0070C0"/>
                </a:solidFill>
                <a:latin typeface="Consolas" pitchFamily="49" charset="0"/>
                <a:cs typeface="Consolas" pitchFamily="49" charset="0"/>
              </a:rPr>
              <a:t> </a:t>
            </a:r>
            <a:r>
              <a:rPr lang="en-US" dirty="0" err="1">
                <a:latin typeface="Consolas" pitchFamily="49" charset="0"/>
                <a:cs typeface="Consolas" pitchFamily="49" charset="0"/>
              </a:rPr>
              <a:t>spContext</a:t>
            </a:r>
            <a:r>
              <a:rPr lang="en-US" dirty="0">
                <a:latin typeface="Consolas" pitchFamily="49" charset="0"/>
                <a:cs typeface="Consolas" pitchFamily="49" charset="0"/>
              </a:rPr>
              <a:t> = </a:t>
            </a:r>
            <a:r>
              <a:rPr lang="en-US" dirty="0" err="1">
                <a:latin typeface="Consolas" pitchFamily="49" charset="0"/>
                <a:cs typeface="Consolas" pitchFamily="49" charset="0"/>
              </a:rPr>
              <a:t>SharePointContextProvider.Current.GetSharePointContext</a:t>
            </a:r>
            <a:r>
              <a:rPr lang="en-US" dirty="0">
                <a:latin typeface="Consolas" pitchFamily="49" charset="0"/>
                <a:cs typeface="Consolas" pitchFamily="49" charset="0"/>
              </a:rPr>
              <a:t>(</a:t>
            </a:r>
            <a:r>
              <a:rPr lang="en-US" dirty="0" err="1">
                <a:latin typeface="Consolas" pitchFamily="49" charset="0"/>
                <a:cs typeface="Consolas" pitchFamily="49" charset="0"/>
              </a:rPr>
              <a:t>HttpContext</a:t>
            </a:r>
            <a:r>
              <a:rPr lang="en-US" dirty="0" smtClean="0">
                <a:latin typeface="Consolas" pitchFamily="49" charset="0"/>
                <a:cs typeface="Consolas" pitchFamily="49" charset="0"/>
              </a:rPr>
              <a:t>);</a:t>
            </a:r>
          </a:p>
          <a:p>
            <a:pPr defTabSz="914400" fontAlgn="base">
              <a:lnSpc>
                <a:spcPct val="90000"/>
              </a:lnSpc>
              <a:spcBef>
                <a:spcPct val="0"/>
              </a:spcBef>
              <a:spcAft>
                <a:spcPts val="494"/>
              </a:spcAft>
            </a:pPr>
            <a:r>
              <a:rPr lang="en-US" dirty="0">
                <a:solidFill>
                  <a:srgbClr val="0070C0"/>
                </a:solidFill>
                <a:latin typeface="Consolas" pitchFamily="49" charset="0"/>
                <a:cs typeface="Consolas" pitchFamily="49" charset="0"/>
              </a:rPr>
              <a:t>string</a:t>
            </a:r>
            <a:r>
              <a:rPr lang="en-US" dirty="0">
                <a:latin typeface="Consolas" pitchFamily="49" charset="0"/>
                <a:cs typeface="Consolas" pitchFamily="49" charset="0"/>
              </a:rPr>
              <a:t> </a:t>
            </a:r>
            <a:r>
              <a:rPr lang="en-US" dirty="0" err="1" smtClean="0">
                <a:latin typeface="Consolas" pitchFamily="49" charset="0"/>
                <a:cs typeface="Consolas" pitchFamily="49" charset="0"/>
              </a:rPr>
              <a:t>accessToken</a:t>
            </a:r>
            <a:r>
              <a:rPr lang="en-US" dirty="0" smtClean="0">
                <a:latin typeface="Consolas" pitchFamily="49" charset="0"/>
                <a:cs typeface="Consolas" pitchFamily="49" charset="0"/>
              </a:rPr>
              <a:t> </a:t>
            </a:r>
            <a:r>
              <a:rPr lang="en-US" dirty="0">
                <a:latin typeface="Consolas" pitchFamily="49" charset="0"/>
                <a:cs typeface="Consolas" pitchFamily="49" charset="0"/>
              </a:rPr>
              <a:t>= </a:t>
            </a:r>
            <a:r>
              <a:rPr lang="en-US" dirty="0" err="1" smtClean="0">
                <a:latin typeface="Consolas" pitchFamily="49" charset="0"/>
                <a:cs typeface="Consolas" pitchFamily="49" charset="0"/>
              </a:rPr>
              <a:t>spContext.UserAccessTokenForSPAppWeb</a:t>
            </a:r>
            <a:r>
              <a:rPr lang="en-US" dirty="0" smtClean="0">
                <a:latin typeface="Consolas" pitchFamily="49" charset="0"/>
                <a:cs typeface="Consolas" pitchFamily="49" charset="0"/>
              </a:rPr>
              <a:t>;</a:t>
            </a:r>
          </a:p>
          <a:p>
            <a:pPr defTabSz="914400" fontAlgn="base">
              <a:lnSpc>
                <a:spcPct val="90000"/>
              </a:lnSpc>
              <a:spcBef>
                <a:spcPct val="0"/>
              </a:spcBef>
              <a:spcAft>
                <a:spcPts val="494"/>
              </a:spcAft>
            </a:pPr>
            <a:endParaRPr lang="en-US" dirty="0" smtClean="0">
              <a:latin typeface="Consolas" pitchFamily="49" charset="0"/>
              <a:cs typeface="Consolas" pitchFamily="49" charset="0"/>
            </a:endParaRPr>
          </a:p>
          <a:p>
            <a:pPr defTabSz="914400" fontAlgn="base">
              <a:lnSpc>
                <a:spcPct val="90000"/>
              </a:lnSpc>
              <a:spcBef>
                <a:spcPct val="0"/>
              </a:spcBef>
              <a:spcAft>
                <a:spcPts val="494"/>
              </a:spcAft>
            </a:pPr>
            <a:r>
              <a:rPr lang="en-US" dirty="0">
                <a:solidFill>
                  <a:srgbClr val="0070C0"/>
                </a:solidFill>
                <a:latin typeface="Consolas" pitchFamily="49" charset="0"/>
                <a:cs typeface="Consolas" pitchFamily="49" charset="0"/>
              </a:rPr>
              <a:t>string</a:t>
            </a:r>
            <a:r>
              <a:rPr lang="en-US" dirty="0">
                <a:solidFill>
                  <a:sysClr val="windowText" lastClr="000000"/>
                </a:solidFill>
                <a:latin typeface="Consolas" pitchFamily="49" charset="0"/>
                <a:cs typeface="Consolas" pitchFamily="49" charset="0"/>
              </a:rPr>
              <a:t> </a:t>
            </a:r>
            <a:r>
              <a:rPr lang="en-US" dirty="0" err="1">
                <a:solidFill>
                  <a:sysClr val="windowText" lastClr="000000"/>
                </a:solidFill>
                <a:latin typeface="Consolas" pitchFamily="49" charset="0"/>
                <a:cs typeface="Consolas" pitchFamily="49" charset="0"/>
              </a:rPr>
              <a:t>url</a:t>
            </a:r>
            <a:r>
              <a:rPr lang="en-US" dirty="0">
                <a:solidFill>
                  <a:sysClr val="windowText" lastClr="000000"/>
                </a:solidFill>
                <a:latin typeface="Consolas" pitchFamily="49" charset="0"/>
                <a:cs typeface="Consolas" pitchFamily="49" charset="0"/>
              </a:rPr>
              <a:t> = </a:t>
            </a:r>
            <a:r>
              <a:rPr lang="en-US" dirty="0">
                <a:solidFill>
                  <a:srgbClr val="C00000"/>
                </a:solidFill>
                <a:latin typeface="Consolas" pitchFamily="49" charset="0"/>
                <a:cs typeface="Consolas" pitchFamily="49" charset="0"/>
              </a:rPr>
              <a:t>"http://site/_</a:t>
            </a:r>
            <a:r>
              <a:rPr lang="en-US" dirty="0" err="1">
                <a:solidFill>
                  <a:srgbClr val="C00000"/>
                </a:solidFill>
                <a:latin typeface="Consolas" pitchFamily="49" charset="0"/>
                <a:cs typeface="Consolas" pitchFamily="49" charset="0"/>
              </a:rPr>
              <a:t>api</a:t>
            </a:r>
            <a:r>
              <a:rPr lang="en-US" dirty="0">
                <a:solidFill>
                  <a:srgbClr val="C00000"/>
                </a:solidFill>
                <a:latin typeface="Consolas" pitchFamily="49" charset="0"/>
                <a:cs typeface="Consolas" pitchFamily="49" charset="0"/>
              </a:rPr>
              <a:t>/search/</a:t>
            </a:r>
            <a:r>
              <a:rPr lang="en-US" dirty="0" err="1">
                <a:solidFill>
                  <a:srgbClr val="C00000"/>
                </a:solidFill>
                <a:latin typeface="Consolas" pitchFamily="49" charset="0"/>
                <a:cs typeface="Consolas" pitchFamily="49" charset="0"/>
              </a:rPr>
              <a:t>query?querytext</a:t>
            </a:r>
            <a:r>
              <a:rPr lang="en-US" dirty="0">
                <a:solidFill>
                  <a:srgbClr val="C00000"/>
                </a:solidFill>
                <a:latin typeface="Consolas" pitchFamily="49" charset="0"/>
                <a:cs typeface="Consolas" pitchFamily="49" charset="0"/>
              </a:rPr>
              <a:t>='</a:t>
            </a:r>
            <a:r>
              <a:rPr lang="en-US" dirty="0" err="1">
                <a:solidFill>
                  <a:srgbClr val="C00000"/>
                </a:solidFill>
                <a:latin typeface="Consolas" pitchFamily="49" charset="0"/>
                <a:cs typeface="Consolas" pitchFamily="49" charset="0"/>
              </a:rPr>
              <a:t>sharepoint</a:t>
            </a:r>
            <a:r>
              <a:rPr lang="en-US" dirty="0" smtClean="0">
                <a:solidFill>
                  <a:srgbClr val="C00000"/>
                </a:solidFill>
                <a:latin typeface="Consolas" pitchFamily="49" charset="0"/>
                <a:cs typeface="Consolas" pitchFamily="49" charset="0"/>
              </a:rPr>
              <a:t>'"</a:t>
            </a:r>
            <a:r>
              <a:rPr lang="en-US" dirty="0" smtClean="0">
                <a:solidFill>
                  <a:sysClr val="windowText" lastClr="000000"/>
                </a:solidFill>
                <a:latin typeface="Consolas" pitchFamily="49" charset="0"/>
                <a:cs typeface="Consolas" pitchFamily="49" charset="0"/>
              </a:rPr>
              <a:t>;</a:t>
            </a:r>
            <a:endParaRPr lang="en-US" dirty="0">
              <a:latin typeface="Consolas" pitchFamily="49" charset="0"/>
              <a:cs typeface="Consolas" pitchFamily="49" charset="0"/>
            </a:endParaRPr>
          </a:p>
          <a:p>
            <a:pPr defTabSz="914400" fontAlgn="base">
              <a:lnSpc>
                <a:spcPct val="90000"/>
              </a:lnSpc>
              <a:spcBef>
                <a:spcPct val="0"/>
              </a:spcBef>
              <a:spcAft>
                <a:spcPts val="494"/>
              </a:spcAft>
            </a:pPr>
            <a:endParaRPr lang="en-US" dirty="0">
              <a:latin typeface="Consolas" pitchFamily="49" charset="0"/>
              <a:cs typeface="Consolas" pitchFamily="49" charset="0"/>
            </a:endParaRPr>
          </a:p>
          <a:p>
            <a:pPr defTabSz="914400" fontAlgn="base">
              <a:lnSpc>
                <a:spcPct val="90000"/>
              </a:lnSpc>
              <a:spcBef>
                <a:spcPct val="0"/>
              </a:spcBef>
              <a:spcAft>
                <a:spcPts val="494"/>
              </a:spcAft>
            </a:pPr>
            <a:r>
              <a:rPr lang="en-US" dirty="0" err="1" smtClean="0">
                <a:solidFill>
                  <a:srgbClr val="0070C0"/>
                </a:solidFill>
                <a:latin typeface="Consolas" pitchFamily="49" charset="0"/>
                <a:cs typeface="Consolas" pitchFamily="49" charset="0"/>
              </a:rPr>
              <a:t>HttpClient</a:t>
            </a:r>
            <a:r>
              <a:rPr lang="en-US" dirty="0" smtClean="0">
                <a:latin typeface="Consolas" pitchFamily="49" charset="0"/>
                <a:cs typeface="Consolas" pitchFamily="49" charset="0"/>
              </a:rPr>
              <a:t> </a:t>
            </a:r>
            <a:r>
              <a:rPr lang="en-US" dirty="0">
                <a:latin typeface="Consolas" pitchFamily="49" charset="0"/>
                <a:cs typeface="Consolas" pitchFamily="49" charset="0"/>
              </a:rPr>
              <a:t>client = </a:t>
            </a:r>
            <a:r>
              <a:rPr lang="en-US" dirty="0">
                <a:solidFill>
                  <a:srgbClr val="0070C0"/>
                </a:solidFill>
                <a:latin typeface="Consolas" pitchFamily="49" charset="0"/>
                <a:cs typeface="Consolas" pitchFamily="49" charset="0"/>
              </a:rPr>
              <a:t>new</a:t>
            </a:r>
            <a:r>
              <a:rPr lang="en-US" dirty="0">
                <a:latin typeface="Consolas" pitchFamily="49" charset="0"/>
                <a:cs typeface="Consolas" pitchFamily="49" charset="0"/>
              </a:rPr>
              <a:t> </a:t>
            </a:r>
            <a:r>
              <a:rPr lang="en-US" dirty="0" err="1">
                <a:solidFill>
                  <a:srgbClr val="0070C0"/>
                </a:solidFill>
                <a:latin typeface="Consolas" pitchFamily="49" charset="0"/>
                <a:cs typeface="Consolas" pitchFamily="49" charset="0"/>
              </a:rPr>
              <a:t>HttpClient</a:t>
            </a:r>
            <a:r>
              <a:rPr lang="en-US" dirty="0">
                <a:latin typeface="Consolas" pitchFamily="49" charset="0"/>
                <a:cs typeface="Consolas" pitchFamily="49" charset="0"/>
              </a:rPr>
              <a:t>();</a:t>
            </a:r>
          </a:p>
          <a:p>
            <a:pPr defTabSz="914400" fontAlgn="base">
              <a:lnSpc>
                <a:spcPct val="90000"/>
              </a:lnSpc>
              <a:spcBef>
                <a:spcPct val="0"/>
              </a:spcBef>
              <a:spcAft>
                <a:spcPts val="494"/>
              </a:spcAft>
            </a:pPr>
            <a:r>
              <a:rPr lang="en-US" dirty="0" err="1">
                <a:solidFill>
                  <a:srgbClr val="0070C0"/>
                </a:solidFill>
                <a:latin typeface="Consolas" pitchFamily="49" charset="0"/>
                <a:cs typeface="Consolas" pitchFamily="49" charset="0"/>
              </a:rPr>
              <a:t>HttpRequestMessage</a:t>
            </a:r>
            <a:r>
              <a:rPr lang="en-US" dirty="0" smtClean="0">
                <a:latin typeface="Consolas" pitchFamily="49" charset="0"/>
                <a:cs typeface="Consolas" pitchFamily="49" charset="0"/>
              </a:rPr>
              <a:t> </a:t>
            </a:r>
            <a:r>
              <a:rPr lang="en-US" dirty="0">
                <a:latin typeface="Consolas" pitchFamily="49" charset="0"/>
                <a:cs typeface="Consolas" pitchFamily="49" charset="0"/>
              </a:rPr>
              <a:t>request = new </a:t>
            </a:r>
            <a:r>
              <a:rPr lang="en-US" dirty="0" err="1">
                <a:solidFill>
                  <a:srgbClr val="0070C0"/>
                </a:solidFill>
                <a:latin typeface="Consolas" pitchFamily="49" charset="0"/>
                <a:cs typeface="Consolas" pitchFamily="49" charset="0"/>
              </a:rPr>
              <a:t>HttpRequestMessage</a:t>
            </a:r>
            <a:r>
              <a:rPr lang="en-US" dirty="0">
                <a:solidFill>
                  <a:srgbClr val="0070C0"/>
                </a:solidFill>
                <a:latin typeface="Consolas" pitchFamily="49" charset="0"/>
                <a:cs typeface="Consolas" pitchFamily="49" charset="0"/>
              </a:rPr>
              <a:t>(</a:t>
            </a:r>
            <a:r>
              <a:rPr lang="en-US" dirty="0" err="1">
                <a:solidFill>
                  <a:srgbClr val="0070C0"/>
                </a:solidFill>
                <a:latin typeface="Consolas" pitchFamily="49" charset="0"/>
                <a:cs typeface="Consolas" pitchFamily="49" charset="0"/>
              </a:rPr>
              <a:t>HttpMethod</a:t>
            </a:r>
            <a:r>
              <a:rPr lang="en-US" dirty="0" err="1">
                <a:latin typeface="Consolas" pitchFamily="49" charset="0"/>
                <a:cs typeface="Consolas" pitchFamily="49" charset="0"/>
              </a:rPr>
              <a:t>.Get</a:t>
            </a:r>
            <a:r>
              <a:rPr lang="en-US" dirty="0">
                <a:latin typeface="Consolas" pitchFamily="49" charset="0"/>
                <a:cs typeface="Consolas" pitchFamily="49" charset="0"/>
              </a:rPr>
              <a:t>, </a:t>
            </a:r>
            <a:r>
              <a:rPr lang="en-US" dirty="0" err="1" smtClean="0">
                <a:latin typeface="Consolas" pitchFamily="49" charset="0"/>
                <a:cs typeface="Consolas" pitchFamily="49" charset="0"/>
              </a:rPr>
              <a:t>url</a:t>
            </a:r>
            <a:r>
              <a:rPr lang="en-US" dirty="0" smtClean="0">
                <a:latin typeface="Consolas" pitchFamily="49" charset="0"/>
                <a:cs typeface="Consolas" pitchFamily="49" charset="0"/>
              </a:rPr>
              <a:t>);</a:t>
            </a:r>
            <a:endParaRPr lang="en-US" dirty="0">
              <a:latin typeface="Consolas" pitchFamily="49" charset="0"/>
              <a:cs typeface="Consolas" pitchFamily="49" charset="0"/>
            </a:endParaRPr>
          </a:p>
          <a:p>
            <a:pPr defTabSz="914400" fontAlgn="base">
              <a:lnSpc>
                <a:spcPct val="90000"/>
              </a:lnSpc>
              <a:spcBef>
                <a:spcPct val="0"/>
              </a:spcBef>
              <a:spcAft>
                <a:spcPts val="494"/>
              </a:spcAft>
            </a:pPr>
            <a:r>
              <a:rPr lang="en-US" dirty="0" err="1" smtClean="0">
                <a:latin typeface="Consolas" pitchFamily="49" charset="0"/>
                <a:cs typeface="Consolas" pitchFamily="49" charset="0"/>
              </a:rPr>
              <a:t>request.Headers.Accept.Add</a:t>
            </a:r>
            <a:r>
              <a:rPr lang="en-US" dirty="0" smtClean="0">
                <a:latin typeface="Consolas" pitchFamily="49" charset="0"/>
                <a:cs typeface="Consolas" pitchFamily="49" charset="0"/>
              </a:rPr>
              <a:t>(</a:t>
            </a:r>
            <a:r>
              <a:rPr lang="en-US" dirty="0">
                <a:solidFill>
                  <a:srgbClr val="0070C0"/>
                </a:solidFill>
                <a:latin typeface="Consolas" pitchFamily="49" charset="0"/>
                <a:cs typeface="Consolas" pitchFamily="49" charset="0"/>
              </a:rPr>
              <a:t>new</a:t>
            </a:r>
            <a:r>
              <a:rPr lang="en-US" dirty="0" smtClean="0">
                <a:latin typeface="Consolas" pitchFamily="49" charset="0"/>
                <a:cs typeface="Consolas" pitchFamily="49" charset="0"/>
              </a:rPr>
              <a:t> </a:t>
            </a:r>
            <a:r>
              <a:rPr lang="en-US" dirty="0" err="1">
                <a:solidFill>
                  <a:srgbClr val="0070C0"/>
                </a:solidFill>
                <a:latin typeface="Consolas" pitchFamily="49" charset="0"/>
                <a:cs typeface="Consolas" pitchFamily="49" charset="0"/>
              </a:rPr>
              <a:t>MediaTypeWithQualityHeaderValue</a:t>
            </a:r>
            <a:r>
              <a:rPr lang="en-US" dirty="0">
                <a:latin typeface="Consolas" pitchFamily="49" charset="0"/>
                <a:cs typeface="Consolas" pitchFamily="49" charset="0"/>
              </a:rPr>
              <a:t>(</a:t>
            </a:r>
            <a:r>
              <a:rPr lang="en-US" dirty="0">
                <a:solidFill>
                  <a:srgbClr val="C00000"/>
                </a:solidFill>
                <a:latin typeface="Consolas" pitchFamily="49" charset="0"/>
                <a:cs typeface="Consolas" pitchFamily="49" charset="0"/>
              </a:rPr>
              <a:t>"application/xml"</a:t>
            </a:r>
            <a:r>
              <a:rPr lang="en-US" dirty="0">
                <a:latin typeface="Consolas" pitchFamily="49" charset="0"/>
                <a:cs typeface="Consolas" pitchFamily="49" charset="0"/>
              </a:rPr>
              <a:t>));</a:t>
            </a:r>
          </a:p>
          <a:p>
            <a:pPr defTabSz="914400" fontAlgn="base">
              <a:lnSpc>
                <a:spcPct val="90000"/>
              </a:lnSpc>
              <a:spcBef>
                <a:spcPct val="0"/>
              </a:spcBef>
              <a:spcAft>
                <a:spcPts val="494"/>
              </a:spcAft>
            </a:pPr>
            <a:r>
              <a:rPr lang="en-US" dirty="0" err="1" smtClean="0">
                <a:latin typeface="Consolas" pitchFamily="49" charset="0"/>
                <a:cs typeface="Consolas" pitchFamily="49" charset="0"/>
              </a:rPr>
              <a:t>request.Headers.Authorization</a:t>
            </a:r>
            <a:r>
              <a:rPr lang="en-US" dirty="0" smtClean="0">
                <a:latin typeface="Consolas" pitchFamily="49" charset="0"/>
                <a:cs typeface="Consolas" pitchFamily="49" charset="0"/>
              </a:rPr>
              <a:t> </a:t>
            </a:r>
            <a:r>
              <a:rPr lang="en-US" dirty="0">
                <a:latin typeface="Consolas" pitchFamily="49" charset="0"/>
                <a:cs typeface="Consolas" pitchFamily="49" charset="0"/>
              </a:rPr>
              <a:t>= new </a:t>
            </a:r>
            <a:r>
              <a:rPr lang="en-US" dirty="0" err="1">
                <a:solidFill>
                  <a:srgbClr val="0070C0"/>
                </a:solidFill>
                <a:latin typeface="Consolas" pitchFamily="49" charset="0"/>
                <a:cs typeface="Consolas" pitchFamily="49" charset="0"/>
              </a:rPr>
              <a:t>AuthenticationHeaderValue</a:t>
            </a:r>
            <a:r>
              <a:rPr lang="en-US" dirty="0">
                <a:latin typeface="Consolas" pitchFamily="49" charset="0"/>
                <a:cs typeface="Consolas" pitchFamily="49" charset="0"/>
              </a:rPr>
              <a:t>(</a:t>
            </a:r>
            <a:r>
              <a:rPr lang="en-US" dirty="0">
                <a:solidFill>
                  <a:srgbClr val="C00000"/>
                </a:solidFill>
                <a:latin typeface="Consolas" pitchFamily="49" charset="0"/>
                <a:cs typeface="Consolas" pitchFamily="49" charset="0"/>
              </a:rPr>
              <a:t>"Bearer"</a:t>
            </a:r>
            <a:r>
              <a:rPr lang="en-US" dirty="0">
                <a:latin typeface="Consolas" pitchFamily="49" charset="0"/>
                <a:cs typeface="Consolas" pitchFamily="49" charset="0"/>
              </a:rPr>
              <a:t>, </a:t>
            </a:r>
            <a:r>
              <a:rPr lang="en-US" dirty="0" err="1">
                <a:latin typeface="Consolas" pitchFamily="49" charset="0"/>
                <a:cs typeface="Consolas" pitchFamily="49" charset="0"/>
              </a:rPr>
              <a:t>accessToken</a:t>
            </a:r>
            <a:r>
              <a:rPr lang="en-US" dirty="0">
                <a:latin typeface="Consolas" pitchFamily="49" charset="0"/>
                <a:cs typeface="Consolas" pitchFamily="49" charset="0"/>
              </a:rPr>
              <a:t>);</a:t>
            </a:r>
          </a:p>
          <a:p>
            <a:pPr defTabSz="914400" fontAlgn="base">
              <a:lnSpc>
                <a:spcPct val="90000"/>
              </a:lnSpc>
              <a:spcBef>
                <a:spcPct val="0"/>
              </a:spcBef>
              <a:spcAft>
                <a:spcPts val="494"/>
              </a:spcAft>
            </a:pPr>
            <a:endParaRPr lang="en-US" dirty="0">
              <a:latin typeface="Consolas" pitchFamily="49" charset="0"/>
              <a:cs typeface="Consolas" pitchFamily="49" charset="0"/>
            </a:endParaRPr>
          </a:p>
          <a:p>
            <a:pPr defTabSz="914400" fontAlgn="base">
              <a:lnSpc>
                <a:spcPct val="90000"/>
              </a:lnSpc>
              <a:spcBef>
                <a:spcPct val="0"/>
              </a:spcBef>
              <a:spcAft>
                <a:spcPts val="494"/>
              </a:spcAft>
            </a:pPr>
            <a:r>
              <a:rPr lang="en-US" dirty="0" err="1">
                <a:solidFill>
                  <a:srgbClr val="0070C0"/>
                </a:solidFill>
                <a:latin typeface="Consolas" pitchFamily="49" charset="0"/>
                <a:cs typeface="Consolas" pitchFamily="49" charset="0"/>
              </a:rPr>
              <a:t>HttpResponseMessage</a:t>
            </a:r>
            <a:r>
              <a:rPr lang="en-US" dirty="0" smtClean="0">
                <a:latin typeface="Consolas" pitchFamily="49" charset="0"/>
                <a:cs typeface="Consolas" pitchFamily="49" charset="0"/>
              </a:rPr>
              <a:t> </a:t>
            </a:r>
            <a:r>
              <a:rPr lang="en-US" dirty="0">
                <a:latin typeface="Consolas" pitchFamily="49" charset="0"/>
                <a:cs typeface="Consolas" pitchFamily="49" charset="0"/>
              </a:rPr>
              <a:t>response = </a:t>
            </a:r>
            <a:r>
              <a:rPr lang="en-US" dirty="0">
                <a:solidFill>
                  <a:srgbClr val="0070C0"/>
                </a:solidFill>
                <a:latin typeface="Consolas" pitchFamily="49" charset="0"/>
                <a:cs typeface="Consolas" pitchFamily="49" charset="0"/>
              </a:rPr>
              <a:t>await</a:t>
            </a:r>
            <a:r>
              <a:rPr lang="en-US" dirty="0">
                <a:latin typeface="Consolas" pitchFamily="49" charset="0"/>
                <a:cs typeface="Consolas" pitchFamily="49" charset="0"/>
              </a:rPr>
              <a:t> </a:t>
            </a:r>
            <a:r>
              <a:rPr lang="en-US" dirty="0" err="1">
                <a:latin typeface="Consolas" pitchFamily="49" charset="0"/>
                <a:cs typeface="Consolas" pitchFamily="49" charset="0"/>
              </a:rPr>
              <a:t>client.SendAsync</a:t>
            </a:r>
            <a:r>
              <a:rPr lang="en-US" dirty="0">
                <a:latin typeface="Consolas" pitchFamily="49" charset="0"/>
                <a:cs typeface="Consolas" pitchFamily="49" charset="0"/>
              </a:rPr>
              <a:t>(request);</a:t>
            </a:r>
          </a:p>
          <a:p>
            <a:pPr defTabSz="914400" fontAlgn="base">
              <a:lnSpc>
                <a:spcPct val="90000"/>
              </a:lnSpc>
              <a:spcBef>
                <a:spcPct val="0"/>
              </a:spcBef>
              <a:spcAft>
                <a:spcPts val="494"/>
              </a:spcAft>
            </a:pPr>
            <a:r>
              <a:rPr lang="en-US" dirty="0">
                <a:solidFill>
                  <a:srgbClr val="0070C0"/>
                </a:solidFill>
                <a:latin typeface="Consolas" pitchFamily="49" charset="0"/>
                <a:cs typeface="Consolas" pitchFamily="49" charset="0"/>
              </a:rPr>
              <a:t>string</a:t>
            </a:r>
            <a:r>
              <a:rPr lang="en-US" dirty="0" smtClean="0">
                <a:latin typeface="Consolas" pitchFamily="49" charset="0"/>
                <a:cs typeface="Consolas" pitchFamily="49" charset="0"/>
              </a:rPr>
              <a:t> </a:t>
            </a:r>
            <a:r>
              <a:rPr lang="en-US" dirty="0" err="1">
                <a:latin typeface="Consolas" pitchFamily="49" charset="0"/>
                <a:cs typeface="Consolas" pitchFamily="49" charset="0"/>
              </a:rPr>
              <a:t>responseString</a:t>
            </a:r>
            <a:r>
              <a:rPr lang="en-US" dirty="0">
                <a:latin typeface="Consolas" pitchFamily="49" charset="0"/>
                <a:cs typeface="Consolas" pitchFamily="49" charset="0"/>
              </a:rPr>
              <a:t> = </a:t>
            </a:r>
            <a:r>
              <a:rPr lang="en-US" dirty="0">
                <a:solidFill>
                  <a:srgbClr val="0070C0"/>
                </a:solidFill>
                <a:latin typeface="Consolas" pitchFamily="49" charset="0"/>
                <a:cs typeface="Consolas" pitchFamily="49" charset="0"/>
              </a:rPr>
              <a:t>await</a:t>
            </a:r>
            <a:r>
              <a:rPr lang="en-US" dirty="0">
                <a:latin typeface="Consolas" pitchFamily="49" charset="0"/>
                <a:cs typeface="Consolas" pitchFamily="49" charset="0"/>
              </a:rPr>
              <a:t> </a:t>
            </a:r>
            <a:r>
              <a:rPr lang="en-US" dirty="0" err="1">
                <a:latin typeface="Consolas" pitchFamily="49" charset="0"/>
                <a:cs typeface="Consolas" pitchFamily="49" charset="0"/>
              </a:rPr>
              <a:t>response.Content.ReadAsStringAsync</a:t>
            </a:r>
            <a:r>
              <a:rPr lang="en-US" dirty="0" smtClean="0">
                <a:latin typeface="Consolas" pitchFamily="49" charset="0"/>
                <a:cs typeface="Consolas" pitchFamily="49" charset="0"/>
              </a:rPr>
              <a:t>();</a:t>
            </a:r>
          </a:p>
        </p:txBody>
      </p:sp>
    </p:spTree>
    <p:extLst>
      <p:ext uri="{BB962C8B-B14F-4D97-AF65-F5344CB8AC3E}">
        <p14:creationId xmlns:p14="http://schemas.microsoft.com/office/powerpoint/2010/main" val="22513348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and CSOM</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31</a:t>
            </a:fld>
            <a:endParaRPr lang="en-US" dirty="0"/>
          </a:p>
        </p:txBody>
      </p:sp>
      <p:sp>
        <p:nvSpPr>
          <p:cNvPr id="5" name="TextBox 4"/>
          <p:cNvSpPr txBox="1"/>
          <p:nvPr/>
        </p:nvSpPr>
        <p:spPr>
          <a:xfrm>
            <a:off x="380999" y="1599453"/>
            <a:ext cx="11287125" cy="3313386"/>
          </a:xfrm>
          <a:prstGeom prst="rect">
            <a:avLst/>
          </a:prstGeom>
          <a:noFill/>
        </p:spPr>
        <p:txBody>
          <a:bodyPr wrap="square" lIns="150602" tIns="120481" rIns="150602" bIns="120481" rtlCol="0">
            <a:spAutoFit/>
          </a:bodyPr>
          <a:lstStyle/>
          <a:p>
            <a:pPr defTabSz="914400" fontAlgn="base">
              <a:lnSpc>
                <a:spcPct val="90000"/>
              </a:lnSpc>
              <a:spcBef>
                <a:spcPct val="0"/>
              </a:spcBef>
              <a:spcAft>
                <a:spcPts val="494"/>
              </a:spcAft>
            </a:pPr>
            <a:r>
              <a:rPr lang="en-US" dirty="0" err="1" smtClean="0">
                <a:solidFill>
                  <a:srgbClr val="0070C0"/>
                </a:solidFill>
                <a:latin typeface="Consolas" pitchFamily="49" charset="0"/>
                <a:cs typeface="Consolas" pitchFamily="49" charset="0"/>
              </a:rPr>
              <a:t>var</a:t>
            </a:r>
            <a:r>
              <a:rPr lang="en-US" dirty="0" smtClean="0">
                <a:latin typeface="Consolas" pitchFamily="49" charset="0"/>
                <a:cs typeface="Consolas" pitchFamily="49" charset="0"/>
              </a:rPr>
              <a:t> </a:t>
            </a:r>
            <a:r>
              <a:rPr lang="en-US" dirty="0" err="1">
                <a:latin typeface="Consolas" pitchFamily="49" charset="0"/>
                <a:cs typeface="Consolas" pitchFamily="49" charset="0"/>
              </a:rPr>
              <a:t>spContext</a:t>
            </a:r>
            <a:r>
              <a:rPr lang="en-US" dirty="0">
                <a:latin typeface="Consolas" pitchFamily="49" charset="0"/>
                <a:cs typeface="Consolas" pitchFamily="49" charset="0"/>
              </a:rPr>
              <a:t> = </a:t>
            </a:r>
            <a:r>
              <a:rPr lang="en-US" dirty="0" err="1">
                <a:latin typeface="Consolas" pitchFamily="49" charset="0"/>
                <a:cs typeface="Consolas" pitchFamily="49" charset="0"/>
              </a:rPr>
              <a:t>SharePointContextProvider.Current.GetSharePointContext</a:t>
            </a:r>
            <a:r>
              <a:rPr lang="en-US" dirty="0">
                <a:latin typeface="Consolas" pitchFamily="49" charset="0"/>
                <a:cs typeface="Consolas" pitchFamily="49" charset="0"/>
              </a:rPr>
              <a:t>(Context);</a:t>
            </a:r>
          </a:p>
          <a:p>
            <a:pPr defTabSz="914400" fontAlgn="base">
              <a:lnSpc>
                <a:spcPct val="90000"/>
              </a:lnSpc>
              <a:spcBef>
                <a:spcPct val="0"/>
              </a:spcBef>
              <a:spcAft>
                <a:spcPts val="494"/>
              </a:spcAft>
            </a:pPr>
            <a:endParaRPr lang="en-US" dirty="0">
              <a:latin typeface="Consolas" pitchFamily="49" charset="0"/>
              <a:cs typeface="Consolas" pitchFamily="49" charset="0"/>
            </a:endParaRPr>
          </a:p>
          <a:p>
            <a:pPr defTabSz="914400" fontAlgn="base">
              <a:lnSpc>
                <a:spcPct val="90000"/>
              </a:lnSpc>
              <a:spcBef>
                <a:spcPct val="0"/>
              </a:spcBef>
              <a:spcAft>
                <a:spcPts val="494"/>
              </a:spcAft>
            </a:pPr>
            <a:r>
              <a:rPr lang="en-US" dirty="0">
                <a:solidFill>
                  <a:srgbClr val="0070C0"/>
                </a:solidFill>
                <a:latin typeface="Consolas" pitchFamily="49" charset="0"/>
                <a:cs typeface="Consolas" pitchFamily="49" charset="0"/>
              </a:rPr>
              <a:t>using</a:t>
            </a:r>
            <a:r>
              <a:rPr lang="en-US" dirty="0" smtClean="0">
                <a:latin typeface="Consolas" pitchFamily="49" charset="0"/>
                <a:cs typeface="Consolas" pitchFamily="49" charset="0"/>
              </a:rPr>
              <a:t> </a:t>
            </a:r>
            <a:r>
              <a:rPr lang="en-US" dirty="0">
                <a:latin typeface="Consolas" pitchFamily="49" charset="0"/>
                <a:cs typeface="Consolas" pitchFamily="49" charset="0"/>
              </a:rPr>
              <a:t>(</a:t>
            </a:r>
            <a:r>
              <a:rPr lang="en-US" dirty="0" err="1">
                <a:solidFill>
                  <a:srgbClr val="0070C0"/>
                </a:solidFill>
                <a:latin typeface="Consolas" pitchFamily="49" charset="0"/>
                <a:cs typeface="Consolas" pitchFamily="49" charset="0"/>
              </a:rPr>
              <a:t>var</a:t>
            </a:r>
            <a:r>
              <a:rPr lang="en-US" dirty="0">
                <a:latin typeface="Consolas" pitchFamily="49" charset="0"/>
                <a:cs typeface="Consolas" pitchFamily="49" charset="0"/>
              </a:rPr>
              <a:t> </a:t>
            </a:r>
            <a:r>
              <a:rPr lang="en-US" dirty="0" err="1" smtClean="0">
                <a:latin typeface="Consolas" pitchFamily="49" charset="0"/>
                <a:cs typeface="Consolas" pitchFamily="49" charset="0"/>
              </a:rPr>
              <a:t>cctx</a:t>
            </a:r>
            <a:r>
              <a:rPr lang="en-US" dirty="0" smtClean="0">
                <a:latin typeface="Consolas" pitchFamily="49" charset="0"/>
                <a:cs typeface="Consolas" pitchFamily="49" charset="0"/>
              </a:rPr>
              <a:t> = </a:t>
            </a:r>
            <a:r>
              <a:rPr lang="en-US" dirty="0" err="1">
                <a:latin typeface="Consolas" pitchFamily="49" charset="0"/>
                <a:cs typeface="Consolas" pitchFamily="49" charset="0"/>
              </a:rPr>
              <a:t>spContext.CreateUserClientContextForSPHost</a:t>
            </a:r>
            <a:r>
              <a:rPr lang="en-US" dirty="0">
                <a:latin typeface="Consolas" pitchFamily="49" charset="0"/>
                <a:cs typeface="Consolas" pitchFamily="49" charset="0"/>
              </a:rPr>
              <a:t>())</a:t>
            </a:r>
          </a:p>
          <a:p>
            <a:pPr defTabSz="914400" fontAlgn="base">
              <a:lnSpc>
                <a:spcPct val="90000"/>
              </a:lnSpc>
              <a:spcBef>
                <a:spcPct val="0"/>
              </a:spcBef>
              <a:spcAft>
                <a:spcPts val="494"/>
              </a:spcAft>
            </a:pPr>
            <a:r>
              <a:rPr lang="en-US" dirty="0" smtClean="0">
                <a:latin typeface="Consolas" pitchFamily="49" charset="0"/>
                <a:cs typeface="Consolas" pitchFamily="49" charset="0"/>
              </a:rPr>
              <a:t>{</a:t>
            </a:r>
            <a:endParaRPr lang="en-US" dirty="0">
              <a:latin typeface="Consolas" pitchFamily="49" charset="0"/>
              <a:cs typeface="Consolas" pitchFamily="49" charset="0"/>
            </a:endParaRPr>
          </a:p>
          <a:p>
            <a:pPr defTabSz="914400" fontAlgn="base">
              <a:lnSpc>
                <a:spcPct val="90000"/>
              </a:lnSpc>
              <a:spcBef>
                <a:spcPct val="0"/>
              </a:spcBef>
              <a:spcAft>
                <a:spcPts val="494"/>
              </a:spcAft>
            </a:pPr>
            <a:r>
              <a:rPr lang="en-US" dirty="0" smtClean="0">
                <a:solidFill>
                  <a:srgbClr val="0070C0"/>
                </a:solidFill>
                <a:latin typeface="Consolas" pitchFamily="49" charset="0"/>
                <a:cs typeface="Consolas" pitchFamily="49" charset="0"/>
              </a:rPr>
              <a:t>    </a:t>
            </a:r>
            <a:r>
              <a:rPr lang="en-US" dirty="0" err="1" smtClean="0">
                <a:solidFill>
                  <a:srgbClr val="0070C0"/>
                </a:solidFill>
                <a:latin typeface="Consolas" pitchFamily="49" charset="0"/>
                <a:cs typeface="Consolas" pitchFamily="49" charset="0"/>
              </a:rPr>
              <a:t>KeywordQuery</a:t>
            </a:r>
            <a:r>
              <a:rPr lang="en-US" dirty="0" smtClean="0">
                <a:solidFill>
                  <a:srgbClr val="0070C0"/>
                </a:solidFill>
                <a:latin typeface="Consolas" pitchFamily="49" charset="0"/>
                <a:cs typeface="Consolas" pitchFamily="49" charset="0"/>
              </a:rPr>
              <a:t> </a:t>
            </a:r>
            <a:r>
              <a:rPr lang="en-US" dirty="0">
                <a:solidFill>
                  <a:sysClr val="windowText" lastClr="000000"/>
                </a:solidFill>
                <a:latin typeface="Consolas" pitchFamily="49" charset="0"/>
                <a:cs typeface="Consolas" pitchFamily="49" charset="0"/>
              </a:rPr>
              <a:t>query = new </a:t>
            </a:r>
            <a:r>
              <a:rPr lang="en-US" dirty="0" err="1">
                <a:solidFill>
                  <a:srgbClr val="0070C0"/>
                </a:solidFill>
                <a:latin typeface="Consolas" pitchFamily="49" charset="0"/>
                <a:cs typeface="Consolas" pitchFamily="49" charset="0"/>
              </a:rPr>
              <a:t>KeywordQuery</a:t>
            </a:r>
            <a:r>
              <a:rPr lang="en-US" dirty="0">
                <a:solidFill>
                  <a:sysClr val="windowText" lastClr="000000"/>
                </a:solidFill>
                <a:latin typeface="Consolas" pitchFamily="49" charset="0"/>
                <a:cs typeface="Consolas" pitchFamily="49" charset="0"/>
              </a:rPr>
              <a:t>(</a:t>
            </a:r>
            <a:r>
              <a:rPr lang="en-US" dirty="0" err="1">
                <a:solidFill>
                  <a:sysClr val="windowText" lastClr="000000"/>
                </a:solidFill>
                <a:latin typeface="Consolas" pitchFamily="49" charset="0"/>
                <a:cs typeface="Consolas" pitchFamily="49" charset="0"/>
              </a:rPr>
              <a:t>cctx</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smtClean="0">
                <a:solidFill>
                  <a:sysClr val="windowText" lastClr="000000"/>
                </a:solidFill>
                <a:latin typeface="Consolas" pitchFamily="49" charset="0"/>
                <a:cs typeface="Consolas" pitchFamily="49" charset="0"/>
              </a:rPr>
              <a:t>    </a:t>
            </a:r>
            <a:r>
              <a:rPr lang="en-US" dirty="0" err="1" smtClean="0">
                <a:solidFill>
                  <a:sysClr val="windowText" lastClr="000000"/>
                </a:solidFill>
                <a:latin typeface="Consolas" pitchFamily="49" charset="0"/>
                <a:cs typeface="Consolas" pitchFamily="49" charset="0"/>
              </a:rPr>
              <a:t>query.QueryText</a:t>
            </a:r>
            <a:r>
              <a:rPr lang="en-US" dirty="0" smtClean="0">
                <a:solidFill>
                  <a:sysClr val="windowText" lastClr="000000"/>
                </a:solidFill>
                <a:latin typeface="Consolas" pitchFamily="49" charset="0"/>
                <a:cs typeface="Consolas" pitchFamily="49" charset="0"/>
              </a:rPr>
              <a:t> </a:t>
            </a:r>
            <a:r>
              <a:rPr lang="en-US" dirty="0">
                <a:solidFill>
                  <a:sysClr val="windowText" lastClr="000000"/>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"{KQL</a:t>
            </a:r>
            <a:r>
              <a:rPr lang="en-US" dirty="0" smtClean="0">
                <a:solidFill>
                  <a:srgbClr val="C00000"/>
                </a:solidFill>
                <a:latin typeface="Consolas" pitchFamily="49" charset="0"/>
                <a:cs typeface="Consolas" pitchFamily="49" charset="0"/>
              </a:rPr>
              <a:t>}"</a:t>
            </a:r>
            <a:r>
              <a:rPr lang="en-US" dirty="0" smtClean="0">
                <a:solidFill>
                  <a:sysClr val="windowText" lastClr="000000"/>
                </a:solidFill>
                <a:latin typeface="Consolas" pitchFamily="49" charset="0"/>
                <a:cs typeface="Consolas" pitchFamily="49" charset="0"/>
              </a:rPr>
              <a:t>;</a:t>
            </a: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smtClean="0">
                <a:solidFill>
                  <a:srgbClr val="0070C0"/>
                </a:solidFill>
                <a:latin typeface="Consolas" pitchFamily="49" charset="0"/>
                <a:cs typeface="Consolas" pitchFamily="49" charset="0"/>
              </a:rPr>
              <a:t>    </a:t>
            </a:r>
            <a:r>
              <a:rPr lang="en-US" dirty="0" err="1" smtClean="0">
                <a:solidFill>
                  <a:srgbClr val="0070C0"/>
                </a:solidFill>
                <a:latin typeface="Consolas" pitchFamily="49" charset="0"/>
                <a:cs typeface="Consolas" pitchFamily="49" charset="0"/>
              </a:rPr>
              <a:t>SearchExecutor</a:t>
            </a:r>
            <a:r>
              <a:rPr lang="en-US" dirty="0" smtClean="0">
                <a:solidFill>
                  <a:sysClr val="windowText" lastClr="000000"/>
                </a:solidFill>
                <a:latin typeface="Consolas" pitchFamily="49" charset="0"/>
                <a:cs typeface="Consolas" pitchFamily="49" charset="0"/>
              </a:rPr>
              <a:t> </a:t>
            </a:r>
            <a:r>
              <a:rPr lang="en-US" dirty="0">
                <a:solidFill>
                  <a:sysClr val="windowText" lastClr="000000"/>
                </a:solidFill>
                <a:latin typeface="Consolas" pitchFamily="49" charset="0"/>
                <a:cs typeface="Consolas" pitchFamily="49" charset="0"/>
              </a:rPr>
              <a:t>executor = new </a:t>
            </a:r>
            <a:r>
              <a:rPr lang="en-US" dirty="0" err="1">
                <a:solidFill>
                  <a:srgbClr val="0070C0"/>
                </a:solidFill>
                <a:latin typeface="Consolas" pitchFamily="49" charset="0"/>
                <a:cs typeface="Consolas" pitchFamily="49" charset="0"/>
              </a:rPr>
              <a:t>SearchExecutor</a:t>
            </a:r>
            <a:r>
              <a:rPr lang="en-US" dirty="0">
                <a:solidFill>
                  <a:sysClr val="windowText" lastClr="000000"/>
                </a:solidFill>
                <a:latin typeface="Consolas" pitchFamily="49" charset="0"/>
                <a:cs typeface="Consolas" pitchFamily="49" charset="0"/>
              </a:rPr>
              <a:t>(</a:t>
            </a:r>
            <a:r>
              <a:rPr lang="en-US" dirty="0" err="1">
                <a:solidFill>
                  <a:sysClr val="windowText" lastClr="000000"/>
                </a:solidFill>
                <a:latin typeface="Consolas" pitchFamily="49" charset="0"/>
                <a:cs typeface="Consolas" pitchFamily="49" charset="0"/>
              </a:rPr>
              <a:t>cctx</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smtClean="0">
                <a:solidFill>
                  <a:srgbClr val="0070C0"/>
                </a:solidFill>
                <a:latin typeface="Consolas" pitchFamily="49" charset="0"/>
                <a:cs typeface="Consolas" pitchFamily="49" charset="0"/>
              </a:rPr>
              <a:t>    </a:t>
            </a:r>
            <a:r>
              <a:rPr lang="en-US" dirty="0" err="1" smtClean="0">
                <a:solidFill>
                  <a:srgbClr val="0070C0"/>
                </a:solidFill>
                <a:latin typeface="Consolas" pitchFamily="49" charset="0"/>
                <a:cs typeface="Consolas" pitchFamily="49" charset="0"/>
              </a:rPr>
              <a:t>ClientResult</a:t>
            </a:r>
            <a:r>
              <a:rPr lang="en-US" dirty="0" smtClean="0">
                <a:solidFill>
                  <a:sysClr val="windowText" lastClr="000000"/>
                </a:solidFill>
                <a:latin typeface="Consolas" pitchFamily="49" charset="0"/>
                <a:cs typeface="Consolas" pitchFamily="49" charset="0"/>
              </a:rPr>
              <a:t>&lt;</a:t>
            </a:r>
            <a:r>
              <a:rPr lang="en-US" dirty="0" err="1" smtClean="0">
                <a:solidFill>
                  <a:srgbClr val="0070C0"/>
                </a:solidFill>
                <a:latin typeface="Consolas" pitchFamily="49" charset="0"/>
                <a:cs typeface="Consolas" pitchFamily="49" charset="0"/>
              </a:rPr>
              <a:t>ResultTableCollection</a:t>
            </a:r>
            <a:r>
              <a:rPr lang="en-US" dirty="0">
                <a:solidFill>
                  <a:sysClr val="windowText" lastClr="000000"/>
                </a:solidFill>
                <a:latin typeface="Consolas" pitchFamily="49" charset="0"/>
                <a:cs typeface="Consolas" pitchFamily="49" charset="0"/>
              </a:rPr>
              <a:t>&gt; results = </a:t>
            </a:r>
            <a:r>
              <a:rPr lang="en-US" dirty="0" err="1">
                <a:solidFill>
                  <a:sysClr val="windowText" lastClr="000000"/>
                </a:solidFill>
                <a:latin typeface="Consolas" pitchFamily="49" charset="0"/>
                <a:cs typeface="Consolas" pitchFamily="49" charset="0"/>
              </a:rPr>
              <a:t>executor.ExecuteQuery</a:t>
            </a:r>
            <a:r>
              <a:rPr lang="en-US" dirty="0">
                <a:solidFill>
                  <a:sysClr val="windowText" lastClr="000000"/>
                </a:solidFill>
                <a:latin typeface="Consolas" pitchFamily="49" charset="0"/>
                <a:cs typeface="Consolas" pitchFamily="49" charset="0"/>
              </a:rPr>
              <a:t>(query);</a:t>
            </a:r>
          </a:p>
          <a:p>
            <a:pPr defTabSz="914400" fontAlgn="base">
              <a:lnSpc>
                <a:spcPct val="90000"/>
              </a:lnSpc>
              <a:spcBef>
                <a:spcPct val="0"/>
              </a:spcBef>
              <a:spcAft>
                <a:spcPts val="494"/>
              </a:spcAft>
            </a:pPr>
            <a:r>
              <a:rPr lang="en-US" dirty="0" smtClean="0">
                <a:solidFill>
                  <a:sysClr val="windowText" lastClr="000000"/>
                </a:solidFill>
                <a:latin typeface="Consolas" pitchFamily="49" charset="0"/>
                <a:cs typeface="Consolas" pitchFamily="49" charset="0"/>
              </a:rPr>
              <a:t>    </a:t>
            </a:r>
            <a:r>
              <a:rPr lang="en-US" dirty="0" err="1" smtClean="0">
                <a:solidFill>
                  <a:sysClr val="windowText" lastClr="000000"/>
                </a:solidFill>
                <a:latin typeface="Consolas" pitchFamily="49" charset="0"/>
                <a:cs typeface="Consolas" pitchFamily="49" charset="0"/>
              </a:rPr>
              <a:t>cctx.ExecuteQuery</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smtClean="0">
                <a:latin typeface="Consolas" pitchFamily="49" charset="0"/>
                <a:cs typeface="Consolas" pitchFamily="49" charset="0"/>
              </a:rPr>
              <a:t>}</a:t>
            </a:r>
          </a:p>
        </p:txBody>
      </p:sp>
    </p:spTree>
    <p:extLst>
      <p:ext uri="{BB962C8B-B14F-4D97-AF65-F5344CB8AC3E}">
        <p14:creationId xmlns:p14="http://schemas.microsoft.com/office/powerpoint/2010/main" val="120836902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Permissions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32</a:t>
            </a:fld>
            <a:endParaRPr lang="en-US" dirty="0"/>
          </a:p>
        </p:txBody>
      </p:sp>
      <p:sp>
        <p:nvSpPr>
          <p:cNvPr id="4" name="Text Placeholder 2"/>
          <p:cNvSpPr txBox="1">
            <a:spLocks/>
          </p:cNvSpPr>
          <p:nvPr/>
        </p:nvSpPr>
        <p:spPr>
          <a:xfrm>
            <a:off x="519112" y="1285875"/>
            <a:ext cx="11310938" cy="1810614"/>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3200" dirty="0" smtClean="0"/>
              <a:t>&lt;</a:t>
            </a:r>
            <a:r>
              <a:rPr lang="fr-FR" sz="3200" dirty="0" err="1" smtClean="0"/>
              <a:t>AppPermissionRequest</a:t>
            </a:r>
            <a:r>
              <a:rPr lang="fr-FR" sz="3200" dirty="0" smtClean="0"/>
              <a:t> Scope=http://sharepoint/search</a:t>
            </a:r>
          </a:p>
          <a:p>
            <a:pPr marL="0" indent="0">
              <a:buNone/>
            </a:pPr>
            <a:r>
              <a:rPr lang="fr-FR" sz="3200" dirty="0" smtClean="0"/>
              <a:t>                                       Right="</a:t>
            </a:r>
            <a:r>
              <a:rPr lang="fr-FR" sz="3200" dirty="0" err="1" smtClean="0"/>
              <a:t>QueryAsUserIgnoreAppPrincipal</a:t>
            </a:r>
            <a:r>
              <a:rPr lang="fr-FR" sz="3200" dirty="0" smtClean="0"/>
              <a:t>" /&gt;</a:t>
            </a:r>
            <a:endParaRPr lang="en-US" sz="3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3613" y="3096489"/>
            <a:ext cx="6756170" cy="2356251"/>
          </a:xfrm>
          <a:prstGeom prst="rect">
            <a:avLst/>
          </a:prstGeom>
          <a:ln>
            <a:solidFill>
              <a:schemeClr val="bg2"/>
            </a:solidFill>
          </a:ln>
        </p:spPr>
      </p:pic>
    </p:spTree>
    <p:extLst>
      <p:ext uri="{BB962C8B-B14F-4D97-AF65-F5344CB8AC3E}">
        <p14:creationId xmlns:p14="http://schemas.microsoft.com/office/powerpoint/2010/main" val="28584841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Search-Based Apps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09788334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Search Building Blocks</a:t>
            </a:r>
          </a:p>
          <a:p>
            <a:r>
              <a:rPr lang="en-US" dirty="0" smtClean="0"/>
              <a:t>Extending Search Center</a:t>
            </a:r>
          </a:p>
          <a:p>
            <a:r>
              <a:rPr lang="en-US" dirty="0" smtClean="0"/>
              <a:t>Search-Based Apps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282378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789520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318270525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167131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3678808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SharePoint App Building Blocks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5</a:t>
            </a:fld>
            <a:endParaRPr lang="en-US" dirty="0"/>
          </a:p>
        </p:txBody>
      </p:sp>
      <p:grpSp>
        <p:nvGrpSpPr>
          <p:cNvPr id="87" name="Group 86"/>
          <p:cNvGrpSpPr/>
          <p:nvPr/>
        </p:nvGrpSpPr>
        <p:grpSpPr>
          <a:xfrm>
            <a:off x="1081386" y="1228040"/>
            <a:ext cx="9579333" cy="5281245"/>
            <a:chOff x="307618" y="490905"/>
            <a:chExt cx="10656678" cy="6124687"/>
          </a:xfrm>
        </p:grpSpPr>
        <p:grpSp>
          <p:nvGrpSpPr>
            <p:cNvPr id="88" name="Group 87"/>
            <p:cNvGrpSpPr/>
            <p:nvPr/>
          </p:nvGrpSpPr>
          <p:grpSpPr>
            <a:xfrm>
              <a:off x="9681522" y="1939983"/>
              <a:ext cx="1282774" cy="878686"/>
              <a:chOff x="10169960" y="3361847"/>
              <a:chExt cx="1283108" cy="878915"/>
            </a:xfrm>
          </p:grpSpPr>
          <p:pic>
            <p:nvPicPr>
              <p:cNvPr id="168" name="Picture 167"/>
              <p:cNvPicPr>
                <a:picLocks noChangeAspect="1"/>
              </p:cNvPicPr>
              <p:nvPr/>
            </p:nvPicPr>
            <p:blipFill>
              <a:blip r:embed="rId2"/>
              <a:stretch>
                <a:fillRect/>
              </a:stretch>
            </p:blipFill>
            <p:spPr>
              <a:xfrm>
                <a:off x="10571003" y="3361847"/>
                <a:ext cx="597915" cy="598560"/>
              </a:xfrm>
              <a:prstGeom prst="rect">
                <a:avLst/>
              </a:prstGeom>
            </p:spPr>
          </p:pic>
          <p:sp>
            <p:nvSpPr>
              <p:cNvPr id="169" name="TextBox 168"/>
              <p:cNvSpPr txBox="1"/>
              <p:nvPr/>
            </p:nvSpPr>
            <p:spPr>
              <a:xfrm>
                <a:off x="10169960" y="3932985"/>
                <a:ext cx="1283108" cy="307777"/>
              </a:xfrm>
              <a:prstGeom prst="rect">
                <a:avLst/>
              </a:prstGeom>
              <a:noFill/>
            </p:spPr>
            <p:txBody>
              <a:bodyPr wrap="none" lIns="0" tIns="0" rIns="0" bIns="0"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999" b="0" i="0" u="none" strike="noStrike" kern="0" cap="none" spc="-70" normalizeH="0" baseline="0" noProof="0" dirty="0" smtClean="0">
                    <a:ln>
                      <a:noFill/>
                    </a:ln>
                    <a:solidFill>
                      <a:prstClr val="white">
                        <a:lumMod val="50000"/>
                      </a:prstClr>
                    </a:solidFill>
                    <a:effectLst/>
                    <a:uLnTx/>
                    <a:uFillTx/>
                    <a:latin typeface="Calibri" panose="020F0502020204030204"/>
                  </a:rPr>
                  <a:t>Web Services</a:t>
                </a:r>
              </a:p>
            </p:txBody>
          </p:sp>
        </p:grpSp>
        <p:grpSp>
          <p:nvGrpSpPr>
            <p:cNvPr id="89" name="Group 88"/>
            <p:cNvGrpSpPr/>
            <p:nvPr/>
          </p:nvGrpSpPr>
          <p:grpSpPr>
            <a:xfrm>
              <a:off x="8539694" y="490905"/>
              <a:ext cx="1031088" cy="1258088"/>
              <a:chOff x="5533729" y="1219725"/>
              <a:chExt cx="1031357" cy="1258416"/>
            </a:xfrm>
          </p:grpSpPr>
          <p:pic>
            <p:nvPicPr>
              <p:cNvPr id="165" name="Picture 164"/>
              <p:cNvPicPr>
                <a:picLocks noChangeAspect="1"/>
              </p:cNvPicPr>
              <p:nvPr/>
            </p:nvPicPr>
            <p:blipFill>
              <a:blip r:embed="rId3"/>
              <a:stretch>
                <a:fillRect/>
              </a:stretch>
            </p:blipFill>
            <p:spPr>
              <a:xfrm>
                <a:off x="5533729" y="1292597"/>
                <a:ext cx="465830" cy="863861"/>
              </a:xfrm>
              <a:prstGeom prst="rect">
                <a:avLst/>
              </a:prstGeom>
            </p:spPr>
          </p:pic>
          <p:pic>
            <p:nvPicPr>
              <p:cNvPr id="166" name="Picture 165"/>
              <p:cNvPicPr>
                <a:picLocks noChangeAspect="1"/>
              </p:cNvPicPr>
              <p:nvPr/>
            </p:nvPicPr>
            <p:blipFill>
              <a:blip r:embed="rId4"/>
              <a:stretch>
                <a:fillRect/>
              </a:stretch>
            </p:blipFill>
            <p:spPr>
              <a:xfrm>
                <a:off x="5835073" y="1219725"/>
                <a:ext cx="730013" cy="911760"/>
              </a:xfrm>
              <a:prstGeom prst="rect">
                <a:avLst/>
              </a:prstGeom>
            </p:spPr>
          </p:pic>
          <p:sp>
            <p:nvSpPr>
              <p:cNvPr id="167" name="TextBox 166"/>
              <p:cNvSpPr txBox="1"/>
              <p:nvPr/>
            </p:nvSpPr>
            <p:spPr>
              <a:xfrm>
                <a:off x="5533729" y="2170364"/>
                <a:ext cx="992516" cy="307777"/>
              </a:xfrm>
              <a:prstGeom prst="rect">
                <a:avLst/>
              </a:prstGeom>
              <a:noFill/>
            </p:spPr>
            <p:txBody>
              <a:bodyPr wrap="none" lIns="0" tIns="0" rIns="0" bIns="0"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999" b="0" i="0" u="none" strike="noStrike" kern="0" cap="none" spc="-70" normalizeH="0" baseline="0" noProof="0" dirty="0" smtClean="0">
                    <a:ln>
                      <a:noFill/>
                    </a:ln>
                    <a:solidFill>
                      <a:prstClr val="white">
                        <a:lumMod val="50000"/>
                      </a:prstClr>
                    </a:solidFill>
                    <a:effectLst/>
                    <a:uLnTx/>
                    <a:uFillTx/>
                    <a:latin typeface="Calibri" panose="020F0502020204030204"/>
                  </a:rPr>
                  <a:t>Databases</a:t>
                </a:r>
              </a:p>
            </p:txBody>
          </p:sp>
        </p:grpSp>
        <p:sp>
          <p:nvSpPr>
            <p:cNvPr id="90" name="Rectangle 89"/>
            <p:cNvSpPr/>
            <p:nvPr/>
          </p:nvSpPr>
          <p:spPr bwMode="auto">
            <a:xfrm>
              <a:off x="3297723" y="761020"/>
              <a:ext cx="4544692" cy="1869704"/>
            </a:xfrm>
            <a:prstGeom prst="rect">
              <a:avLst/>
            </a:prstGeom>
            <a:solidFill>
              <a:srgbClr val="E7E6E6">
                <a:lumMod val="20000"/>
                <a:lumOff val="80000"/>
                <a:alpha val="75000"/>
              </a:srgbClr>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07972" tIns="45708" rIns="45708" bIns="45708" numCol="1" spcCol="0" rtlCol="0" fromWordArt="0" anchor="t" anchorCtr="0" forceAA="0" compatLnSpc="1">
              <a:prstTxWarp prst="textNoShape">
                <a:avLst/>
              </a:prstTxWarp>
              <a:noAutofit/>
            </a:bodyPr>
            <a:lstStyle/>
            <a:p>
              <a:pPr marL="0" marR="0" lvl="0" indent="0" defTabSz="913825" eaLnBrk="1" fontAlgn="base" latinLnBrk="0" hangingPunct="1">
                <a:lnSpc>
                  <a:spcPct val="100000"/>
                </a:lnSpc>
                <a:spcBef>
                  <a:spcPct val="0"/>
                </a:spcBef>
                <a:spcAft>
                  <a:spcPct val="0"/>
                </a:spcAft>
                <a:buClrTx/>
                <a:buSzTx/>
                <a:buFontTx/>
                <a:buNone/>
                <a:tabLst/>
                <a:defRPr/>
              </a:pPr>
              <a:r>
                <a:rPr kumimoji="0" lang="en-US" sz="1999" b="0" i="0" u="none" strike="noStrike" kern="0" cap="none" spc="0" normalizeH="0" baseline="0" noProof="0" dirty="0" smtClean="0">
                  <a:ln>
                    <a:noFill/>
                  </a:ln>
                  <a:solidFill>
                    <a:prstClr val="black">
                      <a:lumMod val="65000"/>
                      <a:lumOff val="35000"/>
                    </a:prstClr>
                  </a:solidFill>
                  <a:effectLst/>
                  <a:uLnTx/>
                  <a:uFillTx/>
                  <a:latin typeface="Calibri" panose="020F0502020204030204"/>
                  <a:ea typeface="Segoe UI" pitchFamily="34" charset="0"/>
                  <a:cs typeface="Segoe UI" pitchFamily="34" charset="0"/>
                </a:rPr>
                <a:t>SharePoint Apps</a:t>
              </a:r>
            </a:p>
          </p:txBody>
        </p:sp>
        <p:grpSp>
          <p:nvGrpSpPr>
            <p:cNvPr id="91" name="Group 90"/>
            <p:cNvGrpSpPr/>
            <p:nvPr/>
          </p:nvGrpSpPr>
          <p:grpSpPr>
            <a:xfrm>
              <a:off x="4687636" y="1259738"/>
              <a:ext cx="2037983" cy="1120028"/>
              <a:chOff x="1929148" y="3558828"/>
              <a:chExt cx="2038514" cy="1120320"/>
            </a:xfrm>
          </p:grpSpPr>
          <p:grpSp>
            <p:nvGrpSpPr>
              <p:cNvPr id="137" name="Group 136"/>
              <p:cNvGrpSpPr/>
              <p:nvPr/>
            </p:nvGrpSpPr>
            <p:grpSpPr>
              <a:xfrm>
                <a:off x="3082467" y="3573039"/>
                <a:ext cx="885195" cy="761294"/>
                <a:chOff x="7956376" y="6096598"/>
                <a:chExt cx="885320" cy="761402"/>
              </a:xfrm>
            </p:grpSpPr>
            <p:sp>
              <p:nvSpPr>
                <p:cNvPr id="163" name="Arc 162"/>
                <p:cNvSpPr/>
                <p:nvPr/>
              </p:nvSpPr>
              <p:spPr>
                <a:xfrm rot="16200000">
                  <a:off x="8018335" y="6034639"/>
                  <a:ext cx="761402" cy="885320"/>
                </a:xfrm>
                <a:prstGeom prst="arc">
                  <a:avLst>
                    <a:gd name="adj1" fmla="val 2097834"/>
                    <a:gd name="adj2" fmla="val 366333"/>
                  </a:avLst>
                </a:prstGeom>
                <a:noFill/>
                <a:ln w="41275" cap="flat" cmpd="sng" algn="ctr">
                  <a:solidFill>
                    <a:sysClr val="windowText" lastClr="000000">
                      <a:alpha val="80000"/>
                    </a:sysClr>
                  </a:solidFill>
                  <a:prstDash val="solid"/>
                  <a:miter lim="800000"/>
                  <a:headEnd type="diamond" w="sm" len="med"/>
                  <a:tailEnd type="stealth" w="lg" len="lg"/>
                </a:ln>
                <a:effectLst>
                  <a:outerShdw blurRad="50800" dist="38100" dir="2700000" algn="tl" rotWithShape="0">
                    <a:prstClr val="black">
                      <a:alpha val="40000"/>
                    </a:prstClr>
                  </a:outerShdw>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smtClean="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164" name="Picture 163"/>
                <p:cNvPicPr>
                  <a:picLocks noChangeAspect="1"/>
                </p:cNvPicPr>
                <p:nvPr/>
              </p:nvPicPr>
              <p:blipFill>
                <a:blip r:embed="rId5"/>
                <a:stretch>
                  <a:fillRect/>
                </a:stretch>
              </p:blipFill>
              <p:spPr>
                <a:xfrm>
                  <a:off x="8025412" y="6179037"/>
                  <a:ext cx="713910" cy="636559"/>
                </a:xfrm>
                <a:prstGeom prst="rect">
                  <a:avLst/>
                </a:prstGeom>
              </p:spPr>
            </p:pic>
          </p:grpSp>
          <p:grpSp>
            <p:nvGrpSpPr>
              <p:cNvPr id="138" name="Group 137"/>
              <p:cNvGrpSpPr>
                <a:grpSpLocks noChangeAspect="1"/>
              </p:cNvGrpSpPr>
              <p:nvPr/>
            </p:nvGrpSpPr>
            <p:grpSpPr>
              <a:xfrm>
                <a:off x="1929148" y="4146210"/>
                <a:ext cx="397077" cy="504000"/>
                <a:chOff x="6278801" y="2244912"/>
                <a:chExt cx="605042" cy="767962"/>
              </a:xfrm>
            </p:grpSpPr>
            <p:pic>
              <p:nvPicPr>
                <p:cNvPr id="159" name="Picture 158"/>
                <p:cNvPicPr>
                  <a:picLocks noChangeAspect="1"/>
                </p:cNvPicPr>
                <p:nvPr/>
              </p:nvPicPr>
              <p:blipFill>
                <a:blip r:embed="rId6"/>
                <a:stretch>
                  <a:fillRect/>
                </a:stretch>
              </p:blipFill>
              <p:spPr>
                <a:xfrm>
                  <a:off x="6278801" y="2244912"/>
                  <a:ext cx="527111" cy="689388"/>
                </a:xfrm>
                <a:prstGeom prst="rect">
                  <a:avLst/>
                </a:prstGeom>
              </p:spPr>
            </p:pic>
            <p:pic>
              <p:nvPicPr>
                <p:cNvPr id="160" name="Picture 159"/>
                <p:cNvPicPr>
                  <a:picLocks noChangeAspect="1"/>
                </p:cNvPicPr>
                <p:nvPr/>
              </p:nvPicPr>
              <p:blipFill>
                <a:blip r:embed="rId6"/>
                <a:stretch>
                  <a:fillRect/>
                </a:stretch>
              </p:blipFill>
              <p:spPr>
                <a:xfrm>
                  <a:off x="6356732" y="2323486"/>
                  <a:ext cx="527111" cy="689388"/>
                </a:xfrm>
                <a:prstGeom prst="rect">
                  <a:avLst/>
                </a:prstGeom>
              </p:spPr>
            </p:pic>
            <p:sp>
              <p:nvSpPr>
                <p:cNvPr id="161" name="Right Triangle 160"/>
                <p:cNvSpPr/>
                <p:nvPr/>
              </p:nvSpPr>
              <p:spPr bwMode="auto">
                <a:xfrm>
                  <a:off x="6400103" y="2347895"/>
                  <a:ext cx="440367" cy="626130"/>
                </a:xfrm>
                <a:prstGeom prst="rtTriangle">
                  <a:avLst/>
                </a:prstGeom>
                <a:solidFill>
                  <a:srgbClr val="ED7D3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2" name="TextBox 161"/>
                <p:cNvSpPr txBox="1"/>
                <p:nvPr/>
              </p:nvSpPr>
              <p:spPr>
                <a:xfrm>
                  <a:off x="6422020" y="2719459"/>
                  <a:ext cx="269170" cy="257933"/>
                </a:xfrm>
                <a:prstGeom prst="rect">
                  <a:avLst/>
                </a:prstGeom>
                <a:noFill/>
              </p:spPr>
              <p:txBody>
                <a:bodyPr wrap="none" lIns="0" tIns="0" rIns="0" bIns="0"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fi-FI" sz="11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rPr>
                    <a:t>CSS</a:t>
                  </a:r>
                  <a:endParaRPr kumimoji="0" lang="en-US" sz="11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endParaRPr>
                </a:p>
              </p:txBody>
            </p:sp>
          </p:grpSp>
          <p:grpSp>
            <p:nvGrpSpPr>
              <p:cNvPr id="139" name="Group 138"/>
              <p:cNvGrpSpPr>
                <a:grpSpLocks noChangeAspect="1"/>
              </p:cNvGrpSpPr>
              <p:nvPr/>
            </p:nvGrpSpPr>
            <p:grpSpPr>
              <a:xfrm>
                <a:off x="2160143" y="3845503"/>
                <a:ext cx="400137" cy="504000"/>
                <a:chOff x="6926384" y="2275112"/>
                <a:chExt cx="605872" cy="763139"/>
              </a:xfrm>
            </p:grpSpPr>
            <p:pic>
              <p:nvPicPr>
                <p:cNvPr id="155" name="Picture 154"/>
                <p:cNvPicPr>
                  <a:picLocks noChangeAspect="1"/>
                </p:cNvPicPr>
                <p:nvPr/>
              </p:nvPicPr>
              <p:blipFill>
                <a:blip r:embed="rId6"/>
                <a:stretch>
                  <a:fillRect/>
                </a:stretch>
              </p:blipFill>
              <p:spPr>
                <a:xfrm>
                  <a:off x="6926384" y="2275112"/>
                  <a:ext cx="527111" cy="689388"/>
                </a:xfrm>
                <a:prstGeom prst="rect">
                  <a:avLst/>
                </a:prstGeom>
              </p:spPr>
            </p:pic>
            <p:pic>
              <p:nvPicPr>
                <p:cNvPr id="156" name="Picture 155"/>
                <p:cNvPicPr>
                  <a:picLocks noChangeAspect="1"/>
                </p:cNvPicPr>
                <p:nvPr/>
              </p:nvPicPr>
              <p:blipFill>
                <a:blip r:embed="rId6"/>
                <a:stretch>
                  <a:fillRect/>
                </a:stretch>
              </p:blipFill>
              <p:spPr>
                <a:xfrm>
                  <a:off x="7005145" y="2348863"/>
                  <a:ext cx="527111" cy="689388"/>
                </a:xfrm>
                <a:prstGeom prst="rect">
                  <a:avLst/>
                </a:prstGeom>
              </p:spPr>
            </p:pic>
            <p:sp>
              <p:nvSpPr>
                <p:cNvPr id="157" name="Right Triangle 156"/>
                <p:cNvSpPr/>
                <p:nvPr/>
              </p:nvSpPr>
              <p:spPr bwMode="auto">
                <a:xfrm>
                  <a:off x="7048516" y="2373272"/>
                  <a:ext cx="440367" cy="626130"/>
                </a:xfrm>
                <a:prstGeom prst="r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8" name="TextBox 157"/>
                <p:cNvSpPr txBox="1"/>
                <p:nvPr/>
              </p:nvSpPr>
              <p:spPr>
                <a:xfrm>
                  <a:off x="7070434" y="2744836"/>
                  <a:ext cx="282041" cy="256313"/>
                </a:xfrm>
                <a:prstGeom prst="rect">
                  <a:avLst/>
                </a:prstGeom>
                <a:noFill/>
              </p:spPr>
              <p:txBody>
                <a:bodyPr wrap="none" lIns="0" tIns="0" rIns="0" bIns="0"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fi-FI" sz="11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rPr>
                    <a:t>png</a:t>
                  </a:r>
                  <a:endParaRPr kumimoji="0" lang="en-US" sz="11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endParaRPr>
                </a:p>
              </p:txBody>
            </p:sp>
          </p:grpSp>
          <p:grpSp>
            <p:nvGrpSpPr>
              <p:cNvPr id="140" name="Group 139"/>
              <p:cNvGrpSpPr>
                <a:grpSpLocks noChangeAspect="1"/>
              </p:cNvGrpSpPr>
              <p:nvPr/>
            </p:nvGrpSpPr>
            <p:grpSpPr>
              <a:xfrm>
                <a:off x="1940507" y="3558828"/>
                <a:ext cx="400137" cy="504000"/>
                <a:chOff x="7583233" y="2275112"/>
                <a:chExt cx="605872" cy="763139"/>
              </a:xfrm>
            </p:grpSpPr>
            <p:pic>
              <p:nvPicPr>
                <p:cNvPr id="151" name="Picture 150"/>
                <p:cNvPicPr>
                  <a:picLocks noChangeAspect="1"/>
                </p:cNvPicPr>
                <p:nvPr/>
              </p:nvPicPr>
              <p:blipFill>
                <a:blip r:embed="rId6"/>
                <a:stretch>
                  <a:fillRect/>
                </a:stretch>
              </p:blipFill>
              <p:spPr>
                <a:xfrm>
                  <a:off x="7583233" y="2275112"/>
                  <a:ext cx="527111" cy="689388"/>
                </a:xfrm>
                <a:prstGeom prst="rect">
                  <a:avLst/>
                </a:prstGeom>
              </p:spPr>
            </p:pic>
            <p:pic>
              <p:nvPicPr>
                <p:cNvPr id="152" name="Picture 151"/>
                <p:cNvPicPr>
                  <a:picLocks noChangeAspect="1"/>
                </p:cNvPicPr>
                <p:nvPr/>
              </p:nvPicPr>
              <p:blipFill>
                <a:blip r:embed="rId6"/>
                <a:stretch>
                  <a:fillRect/>
                </a:stretch>
              </p:blipFill>
              <p:spPr>
                <a:xfrm>
                  <a:off x="7661994" y="2348863"/>
                  <a:ext cx="527111" cy="689388"/>
                </a:xfrm>
                <a:prstGeom prst="rect">
                  <a:avLst/>
                </a:prstGeom>
              </p:spPr>
            </p:pic>
            <p:sp>
              <p:nvSpPr>
                <p:cNvPr id="153" name="Right Triangle 152"/>
                <p:cNvSpPr/>
                <p:nvPr/>
              </p:nvSpPr>
              <p:spPr bwMode="auto">
                <a:xfrm>
                  <a:off x="7705365" y="2373272"/>
                  <a:ext cx="440367" cy="626130"/>
                </a:xfrm>
                <a:prstGeom prst="rtTriangl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4" name="TextBox 153"/>
                <p:cNvSpPr txBox="1"/>
                <p:nvPr/>
              </p:nvSpPr>
              <p:spPr>
                <a:xfrm>
                  <a:off x="7727283" y="2744836"/>
                  <a:ext cx="333983" cy="256313"/>
                </a:xfrm>
                <a:prstGeom prst="rect">
                  <a:avLst/>
                </a:prstGeom>
                <a:noFill/>
              </p:spPr>
              <p:txBody>
                <a:bodyPr wrap="none" lIns="0" tIns="0" rIns="0" bIns="0"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fi-FI" sz="1100" b="0" i="0" u="none" strike="noStrike" kern="0" cap="none" spc="-70" normalizeH="0" baseline="0" noProof="0" dirty="0" err="1" smtClean="0">
                      <a:ln>
                        <a:noFill/>
                      </a:ln>
                      <a:solidFill>
                        <a:prstClr val="white"/>
                      </a:solidFill>
                      <a:effectLst>
                        <a:outerShdw blurRad="50800" dist="38100" dir="2700000" algn="tl" rotWithShape="0">
                          <a:srgbClr val="44546A">
                            <a:alpha val="40000"/>
                          </a:srgbClr>
                        </a:outerShdw>
                      </a:effectLst>
                      <a:uLnTx/>
                      <a:uFillTx/>
                      <a:latin typeface="Calibri" panose="020F0502020204030204"/>
                    </a:rPr>
                    <a:t>aspx</a:t>
                  </a:r>
                  <a:endParaRPr kumimoji="0" lang="en-US" sz="11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endParaRPr>
                </a:p>
              </p:txBody>
            </p:sp>
          </p:grpSp>
          <p:grpSp>
            <p:nvGrpSpPr>
              <p:cNvPr id="141" name="Group 140"/>
              <p:cNvGrpSpPr>
                <a:grpSpLocks noChangeAspect="1"/>
              </p:cNvGrpSpPr>
              <p:nvPr/>
            </p:nvGrpSpPr>
            <p:grpSpPr>
              <a:xfrm>
                <a:off x="2618857" y="3788428"/>
                <a:ext cx="409562" cy="504000"/>
                <a:chOff x="8228898" y="2273094"/>
                <a:chExt cx="621781" cy="765157"/>
              </a:xfrm>
            </p:grpSpPr>
            <p:pic>
              <p:nvPicPr>
                <p:cNvPr id="147" name="Picture 146"/>
                <p:cNvPicPr>
                  <a:picLocks noChangeAspect="1"/>
                </p:cNvPicPr>
                <p:nvPr/>
              </p:nvPicPr>
              <p:blipFill>
                <a:blip r:embed="rId6"/>
                <a:stretch>
                  <a:fillRect/>
                </a:stretch>
              </p:blipFill>
              <p:spPr>
                <a:xfrm>
                  <a:off x="8228898" y="2273094"/>
                  <a:ext cx="527111" cy="689388"/>
                </a:xfrm>
                <a:prstGeom prst="rect">
                  <a:avLst/>
                </a:prstGeom>
              </p:spPr>
            </p:pic>
            <p:pic>
              <p:nvPicPr>
                <p:cNvPr id="148" name="Picture 147"/>
                <p:cNvPicPr>
                  <a:picLocks noChangeAspect="1"/>
                </p:cNvPicPr>
                <p:nvPr/>
              </p:nvPicPr>
              <p:blipFill>
                <a:blip r:embed="rId6"/>
                <a:stretch>
                  <a:fillRect/>
                </a:stretch>
              </p:blipFill>
              <p:spPr>
                <a:xfrm>
                  <a:off x="8323568" y="2348863"/>
                  <a:ext cx="527111" cy="689388"/>
                </a:xfrm>
                <a:prstGeom prst="rect">
                  <a:avLst/>
                </a:prstGeom>
              </p:spPr>
            </p:pic>
            <p:sp>
              <p:nvSpPr>
                <p:cNvPr id="149" name="Right Triangle 148"/>
                <p:cNvSpPr/>
                <p:nvPr/>
              </p:nvSpPr>
              <p:spPr bwMode="auto">
                <a:xfrm>
                  <a:off x="8366939" y="2373272"/>
                  <a:ext cx="440367" cy="626130"/>
                </a:xfrm>
                <a:prstGeom prst="rtTriangle">
                  <a:avLst/>
                </a:prstGeom>
                <a:solidFill>
                  <a:srgbClr val="ED7D3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0" name="TextBox 149"/>
                <p:cNvSpPr txBox="1"/>
                <p:nvPr/>
              </p:nvSpPr>
              <p:spPr>
                <a:xfrm>
                  <a:off x="8385074" y="2783306"/>
                  <a:ext cx="417122" cy="210265"/>
                </a:xfrm>
                <a:prstGeom prst="rect">
                  <a:avLst/>
                </a:prstGeom>
                <a:noFill/>
              </p:spPr>
              <p:txBody>
                <a:bodyPr wrap="none" lIns="0" tIns="0" rIns="0" bIns="0"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fi-FI" sz="900" b="0" i="0" u="none" strike="noStrike" kern="0" cap="none" spc="-70" normalizeH="0" baseline="0" noProof="0" dirty="0" err="1" smtClean="0">
                      <a:ln>
                        <a:noFill/>
                      </a:ln>
                      <a:solidFill>
                        <a:prstClr val="white"/>
                      </a:solidFill>
                      <a:effectLst>
                        <a:outerShdw blurRad="50800" dist="38100" dir="2700000" algn="tl" rotWithShape="0">
                          <a:srgbClr val="44546A">
                            <a:alpha val="40000"/>
                          </a:srgbClr>
                        </a:outerShdw>
                      </a:effectLst>
                      <a:uLnTx/>
                      <a:uFillTx/>
                      <a:latin typeface="Calibri" panose="020F0502020204030204"/>
                    </a:rPr>
                    <a:t>master</a:t>
                  </a:r>
                  <a:endParaRPr kumimoji="0" lang="en-US" sz="9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endParaRPr>
                </a:p>
              </p:txBody>
            </p:sp>
          </p:grpSp>
          <p:grpSp>
            <p:nvGrpSpPr>
              <p:cNvPr id="142" name="Group 141"/>
              <p:cNvGrpSpPr>
                <a:grpSpLocks noChangeAspect="1"/>
              </p:cNvGrpSpPr>
              <p:nvPr/>
            </p:nvGrpSpPr>
            <p:grpSpPr>
              <a:xfrm>
                <a:off x="2468161" y="4175148"/>
                <a:ext cx="400137" cy="504000"/>
                <a:chOff x="8856725" y="2275112"/>
                <a:chExt cx="605872" cy="763139"/>
              </a:xfrm>
            </p:grpSpPr>
            <p:pic>
              <p:nvPicPr>
                <p:cNvPr id="143" name="Picture 142"/>
                <p:cNvPicPr>
                  <a:picLocks noChangeAspect="1"/>
                </p:cNvPicPr>
                <p:nvPr/>
              </p:nvPicPr>
              <p:blipFill>
                <a:blip r:embed="rId6"/>
                <a:stretch>
                  <a:fillRect/>
                </a:stretch>
              </p:blipFill>
              <p:spPr>
                <a:xfrm>
                  <a:off x="8856725" y="2275112"/>
                  <a:ext cx="527111" cy="689388"/>
                </a:xfrm>
                <a:prstGeom prst="rect">
                  <a:avLst/>
                </a:prstGeom>
              </p:spPr>
            </p:pic>
            <p:pic>
              <p:nvPicPr>
                <p:cNvPr id="144" name="Picture 143"/>
                <p:cNvPicPr>
                  <a:picLocks noChangeAspect="1"/>
                </p:cNvPicPr>
                <p:nvPr/>
              </p:nvPicPr>
              <p:blipFill>
                <a:blip r:embed="rId6"/>
                <a:stretch>
                  <a:fillRect/>
                </a:stretch>
              </p:blipFill>
              <p:spPr>
                <a:xfrm>
                  <a:off x="8935486" y="2348863"/>
                  <a:ext cx="527111" cy="689388"/>
                </a:xfrm>
                <a:prstGeom prst="rect">
                  <a:avLst/>
                </a:prstGeom>
              </p:spPr>
            </p:pic>
            <p:sp>
              <p:nvSpPr>
                <p:cNvPr id="145" name="Right Triangle 144"/>
                <p:cNvSpPr/>
                <p:nvPr/>
              </p:nvSpPr>
              <p:spPr bwMode="auto">
                <a:xfrm>
                  <a:off x="8978857" y="2373272"/>
                  <a:ext cx="440367" cy="626130"/>
                </a:xfrm>
                <a:prstGeom prst="rtTriangle">
                  <a:avLst/>
                </a:prstGeom>
                <a:solidFill>
                  <a:srgbClr val="A5A5A5"/>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6" name="TextBox 145"/>
                <p:cNvSpPr txBox="1"/>
                <p:nvPr/>
              </p:nvSpPr>
              <p:spPr>
                <a:xfrm>
                  <a:off x="9055182" y="2698547"/>
                  <a:ext cx="145146" cy="326218"/>
                </a:xfrm>
                <a:prstGeom prst="rect">
                  <a:avLst/>
                </a:prstGeom>
                <a:noFill/>
              </p:spPr>
              <p:txBody>
                <a:bodyPr wrap="none" lIns="0" tIns="0" rIns="0" bIns="0" rtlCol="0">
                  <a:spAutoFit/>
                </a:bodyPr>
                <a:lstStyle/>
                <a:p>
                  <a:pPr marL="0" marR="0" lvl="0" indent="0" algn="r" defTabSz="914126" eaLnBrk="1" fontAlgn="auto" latinLnBrk="0" hangingPunct="1">
                    <a:lnSpc>
                      <a:spcPct val="100000"/>
                    </a:lnSpc>
                    <a:spcBef>
                      <a:spcPts val="0"/>
                    </a:spcBef>
                    <a:spcAft>
                      <a:spcPts val="0"/>
                    </a:spcAft>
                    <a:buClrTx/>
                    <a:buSzTx/>
                    <a:buFontTx/>
                    <a:buNone/>
                    <a:tabLst/>
                    <a:defRPr/>
                  </a:pPr>
                  <a:r>
                    <a:rPr kumimoji="0" lang="fi-FI" sz="1400" b="0" i="0" u="none" strike="noStrike" kern="0" cap="none" spc="-70" normalizeH="0" baseline="0" noProof="0" dirty="0" err="1" smtClean="0">
                      <a:ln>
                        <a:noFill/>
                      </a:ln>
                      <a:solidFill>
                        <a:prstClr val="white"/>
                      </a:solidFill>
                      <a:effectLst>
                        <a:outerShdw blurRad="50800" dist="38100" dir="2700000" algn="tl" rotWithShape="0">
                          <a:srgbClr val="44546A">
                            <a:alpha val="40000"/>
                          </a:srgbClr>
                        </a:outerShdw>
                      </a:effectLst>
                      <a:uLnTx/>
                      <a:uFillTx/>
                      <a:latin typeface="Calibri" panose="020F0502020204030204"/>
                    </a:rPr>
                    <a:t>js</a:t>
                  </a:r>
                  <a:endParaRPr kumimoji="0" lang="en-US" sz="14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endParaRPr>
                </a:p>
              </p:txBody>
            </p:sp>
          </p:grpSp>
        </p:grpSp>
        <p:grpSp>
          <p:nvGrpSpPr>
            <p:cNvPr id="92" name="Group 91"/>
            <p:cNvGrpSpPr>
              <a:grpSpLocks noChangeAspect="1"/>
            </p:cNvGrpSpPr>
            <p:nvPr/>
          </p:nvGrpSpPr>
          <p:grpSpPr>
            <a:xfrm>
              <a:off x="307618" y="2185854"/>
              <a:ext cx="1897587" cy="1147938"/>
              <a:chOff x="781287" y="4564525"/>
              <a:chExt cx="2582491" cy="1562274"/>
            </a:xfrm>
          </p:grpSpPr>
          <p:pic>
            <p:nvPicPr>
              <p:cNvPr id="133" name="Picture 132"/>
              <p:cNvPicPr>
                <a:picLocks noChangeAspect="1"/>
              </p:cNvPicPr>
              <p:nvPr/>
            </p:nvPicPr>
            <p:blipFill>
              <a:blip r:embed="rId7"/>
              <a:stretch>
                <a:fillRect/>
              </a:stretch>
            </p:blipFill>
            <p:spPr>
              <a:xfrm>
                <a:off x="781287" y="4564525"/>
                <a:ext cx="1334951" cy="1267414"/>
              </a:xfrm>
              <a:prstGeom prst="rect">
                <a:avLst/>
              </a:prstGeom>
            </p:spPr>
          </p:pic>
          <p:pic>
            <p:nvPicPr>
              <p:cNvPr id="134" name="Picture 133"/>
              <p:cNvPicPr>
                <a:picLocks noChangeAspect="1"/>
              </p:cNvPicPr>
              <p:nvPr/>
            </p:nvPicPr>
            <p:blipFill>
              <a:blip r:embed="rId8"/>
              <a:stretch>
                <a:fillRect/>
              </a:stretch>
            </p:blipFill>
            <p:spPr>
              <a:xfrm>
                <a:off x="2722844" y="5169800"/>
                <a:ext cx="640934" cy="956999"/>
              </a:xfrm>
              <a:prstGeom prst="rect">
                <a:avLst/>
              </a:prstGeom>
            </p:spPr>
          </p:pic>
          <p:pic>
            <p:nvPicPr>
              <p:cNvPr id="135" name="Picture 134"/>
              <p:cNvPicPr>
                <a:picLocks noChangeAspect="1"/>
              </p:cNvPicPr>
              <p:nvPr/>
            </p:nvPicPr>
            <p:blipFill>
              <a:blip r:embed="rId9"/>
              <a:stretch>
                <a:fillRect/>
              </a:stretch>
            </p:blipFill>
            <p:spPr>
              <a:xfrm>
                <a:off x="1625422" y="5341440"/>
                <a:ext cx="963439" cy="699247"/>
              </a:xfrm>
              <a:prstGeom prst="rect">
                <a:avLst/>
              </a:prstGeom>
            </p:spPr>
          </p:pic>
          <p:pic>
            <p:nvPicPr>
              <p:cNvPr id="136" name="Picture 135"/>
              <p:cNvPicPr>
                <a:picLocks noChangeAspect="1"/>
              </p:cNvPicPr>
              <p:nvPr/>
            </p:nvPicPr>
            <p:blipFill>
              <a:blip r:embed="rId10"/>
              <a:stretch>
                <a:fillRect/>
              </a:stretch>
            </p:blipFill>
            <p:spPr>
              <a:xfrm>
                <a:off x="2087010" y="4919651"/>
                <a:ext cx="907928" cy="658958"/>
              </a:xfrm>
              <a:prstGeom prst="rect">
                <a:avLst/>
              </a:prstGeom>
            </p:spPr>
          </p:pic>
        </p:grpSp>
        <p:grpSp>
          <p:nvGrpSpPr>
            <p:cNvPr id="93" name="Group 92"/>
            <p:cNvGrpSpPr/>
            <p:nvPr/>
          </p:nvGrpSpPr>
          <p:grpSpPr>
            <a:xfrm>
              <a:off x="2893616" y="3175761"/>
              <a:ext cx="7263082" cy="3439831"/>
              <a:chOff x="3106882" y="3001637"/>
              <a:chExt cx="7264974" cy="3440727"/>
            </a:xfrm>
          </p:grpSpPr>
          <p:sp>
            <p:nvSpPr>
              <p:cNvPr id="106" name="Rounded Rectangle 105"/>
              <p:cNvSpPr/>
              <p:nvPr/>
            </p:nvSpPr>
            <p:spPr>
              <a:xfrm>
                <a:off x="3106882" y="3001637"/>
                <a:ext cx="7264974" cy="3440727"/>
              </a:xfrm>
              <a:prstGeom prst="roundRect">
                <a:avLst/>
              </a:prstGeom>
              <a:solidFill>
                <a:srgbClr val="E7E6E6">
                  <a:lumMod val="20000"/>
                  <a:lumOff val="80000"/>
                  <a:alpha val="75000"/>
                </a:srgbClr>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07972" tIns="45708" rIns="45708" bIns="45708" numCol="1" spcCol="0" rtlCol="0" fromWordArt="0" anchor="t" anchorCtr="0" forceAA="0" compatLnSpc="1">
                <a:prstTxWarp prst="textNoShape">
                  <a:avLst/>
                </a:prstTxWarp>
                <a:noAutofit/>
              </a:bodyPr>
              <a:lstStyle/>
              <a:p>
                <a:pPr marL="0" marR="0" lvl="0" indent="0" defTabSz="913825"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smtClean="0">
                  <a:ln>
                    <a:noFill/>
                  </a:ln>
                  <a:solidFill>
                    <a:prstClr val="black">
                      <a:lumMod val="65000"/>
                      <a:lumOff val="35000"/>
                    </a:prstClr>
                  </a:solidFill>
                  <a:effectLst/>
                  <a:uLnTx/>
                  <a:uFillTx/>
                  <a:latin typeface="Calibri" panose="020F0502020204030204"/>
                  <a:ea typeface="Segoe UI" pitchFamily="34" charset="0"/>
                  <a:cs typeface="Segoe UI" pitchFamily="34" charset="0"/>
                </a:endParaRPr>
              </a:p>
            </p:txBody>
          </p:sp>
          <p:grpSp>
            <p:nvGrpSpPr>
              <p:cNvPr id="107" name="Group 106"/>
              <p:cNvGrpSpPr/>
              <p:nvPr/>
            </p:nvGrpSpPr>
            <p:grpSpPr>
              <a:xfrm>
                <a:off x="3475525" y="4717793"/>
                <a:ext cx="1410066" cy="945215"/>
                <a:chOff x="9182180" y="1148235"/>
                <a:chExt cx="1650542" cy="1106414"/>
              </a:xfrm>
            </p:grpSpPr>
            <p:pic>
              <p:nvPicPr>
                <p:cNvPr id="131" name="Picture 130"/>
                <p:cNvPicPr>
                  <a:picLocks noChangeAspect="1"/>
                </p:cNvPicPr>
                <p:nvPr/>
              </p:nvPicPr>
              <p:blipFill>
                <a:blip r:embed="rId11"/>
                <a:stretch>
                  <a:fillRect/>
                </a:stretch>
              </p:blipFill>
              <p:spPr>
                <a:xfrm>
                  <a:off x="9586780" y="1148235"/>
                  <a:ext cx="841328" cy="775240"/>
                </a:xfrm>
                <a:prstGeom prst="rect">
                  <a:avLst/>
                </a:prstGeom>
              </p:spPr>
            </p:pic>
            <p:sp>
              <p:nvSpPr>
                <p:cNvPr id="132" name="TextBox 131"/>
                <p:cNvSpPr txBox="1"/>
                <p:nvPr/>
              </p:nvSpPr>
              <p:spPr>
                <a:xfrm>
                  <a:off x="9182180" y="1930410"/>
                  <a:ext cx="1650542" cy="324239"/>
                </a:xfrm>
                <a:prstGeom prst="rect">
                  <a:avLst/>
                </a:prstGeom>
                <a:noFill/>
              </p:spPr>
              <p:txBody>
                <a:bodyPr wrap="none" lIns="0" tIns="0" rIns="0" bIns="0"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white">
                          <a:lumMod val="50000"/>
                        </a:prstClr>
                      </a:solidFill>
                      <a:effectLst/>
                      <a:uLnTx/>
                      <a:uFillTx/>
                      <a:latin typeface="Calibri" panose="020F0502020204030204"/>
                    </a:rPr>
                    <a:t>List and Libraries</a:t>
                  </a:r>
                </a:p>
              </p:txBody>
            </p:sp>
          </p:grpSp>
          <p:sp>
            <p:nvSpPr>
              <p:cNvPr id="108" name="Rounded Rectangle 107"/>
              <p:cNvSpPr/>
              <p:nvPr/>
            </p:nvSpPr>
            <p:spPr>
              <a:xfrm>
                <a:off x="5229980" y="4300820"/>
                <a:ext cx="4499264" cy="1963882"/>
              </a:xfrm>
              <a:prstGeom prst="roundRect">
                <a:avLst/>
              </a:prstGeom>
              <a:solidFill>
                <a:srgbClr val="5B9BD5">
                  <a:lumMod val="20000"/>
                  <a:lumOff val="80000"/>
                </a:srgbClr>
              </a:solidFill>
              <a:ln w="6350" cap="flat" cmpd="sng" algn="ctr">
                <a:solidFill>
                  <a:srgbClr val="5B9BD5"/>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grpSp>
            <p:nvGrpSpPr>
              <p:cNvPr id="109" name="Group 108"/>
              <p:cNvGrpSpPr/>
              <p:nvPr/>
            </p:nvGrpSpPr>
            <p:grpSpPr>
              <a:xfrm>
                <a:off x="5603329" y="4741403"/>
                <a:ext cx="3752566" cy="954433"/>
                <a:chOff x="3357673" y="5127708"/>
                <a:chExt cx="3752566" cy="954433"/>
              </a:xfrm>
            </p:grpSpPr>
            <p:grpSp>
              <p:nvGrpSpPr>
                <p:cNvPr id="119" name="Group 118"/>
                <p:cNvGrpSpPr/>
                <p:nvPr/>
              </p:nvGrpSpPr>
              <p:grpSpPr>
                <a:xfrm>
                  <a:off x="3357673" y="5135047"/>
                  <a:ext cx="839332" cy="947094"/>
                  <a:chOff x="9747083" y="2768132"/>
                  <a:chExt cx="982473" cy="1108614"/>
                </a:xfrm>
              </p:grpSpPr>
              <p:pic>
                <p:nvPicPr>
                  <p:cNvPr id="129" name="Picture 128"/>
                  <p:cNvPicPr>
                    <a:picLocks noChangeAspect="1"/>
                  </p:cNvPicPr>
                  <p:nvPr/>
                </p:nvPicPr>
                <p:blipFill>
                  <a:blip r:embed="rId12"/>
                  <a:stretch>
                    <a:fillRect/>
                  </a:stretch>
                </p:blipFill>
                <p:spPr>
                  <a:xfrm>
                    <a:off x="9946304" y="2768132"/>
                    <a:ext cx="584010" cy="487200"/>
                  </a:xfrm>
                  <a:prstGeom prst="rect">
                    <a:avLst/>
                  </a:prstGeom>
                </p:spPr>
              </p:pic>
              <p:sp>
                <p:nvSpPr>
                  <p:cNvPr id="130" name="TextBox 129"/>
                  <p:cNvSpPr txBox="1"/>
                  <p:nvPr/>
                </p:nvSpPr>
                <p:spPr>
                  <a:xfrm>
                    <a:off x="9747083" y="3228268"/>
                    <a:ext cx="982473" cy="648478"/>
                  </a:xfrm>
                  <a:prstGeom prst="rect">
                    <a:avLst/>
                  </a:prstGeom>
                  <a:noFill/>
                </p:spPr>
                <p:txBody>
                  <a:bodyPr wrap="none" lIns="0" tIns="0" rIns="0" bIns="0"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Managed</a:t>
                    </a:r>
                  </a:p>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Metadata</a:t>
                    </a:r>
                  </a:p>
                </p:txBody>
              </p:sp>
            </p:grpSp>
            <p:grpSp>
              <p:nvGrpSpPr>
                <p:cNvPr id="120" name="Group 119"/>
                <p:cNvGrpSpPr/>
                <p:nvPr/>
              </p:nvGrpSpPr>
              <p:grpSpPr>
                <a:xfrm>
                  <a:off x="4371179" y="5127708"/>
                  <a:ext cx="610936" cy="947094"/>
                  <a:chOff x="9880756" y="2768132"/>
                  <a:chExt cx="715126" cy="1108614"/>
                </a:xfrm>
              </p:grpSpPr>
              <p:pic>
                <p:nvPicPr>
                  <p:cNvPr id="127" name="Picture 126"/>
                  <p:cNvPicPr>
                    <a:picLocks noChangeAspect="1"/>
                  </p:cNvPicPr>
                  <p:nvPr/>
                </p:nvPicPr>
                <p:blipFill>
                  <a:blip r:embed="rId12"/>
                  <a:stretch>
                    <a:fillRect/>
                  </a:stretch>
                </p:blipFill>
                <p:spPr>
                  <a:xfrm>
                    <a:off x="9946304" y="2768132"/>
                    <a:ext cx="584010" cy="487200"/>
                  </a:xfrm>
                  <a:prstGeom prst="rect">
                    <a:avLst/>
                  </a:prstGeom>
                </p:spPr>
              </p:pic>
              <p:sp>
                <p:nvSpPr>
                  <p:cNvPr id="128" name="TextBox 127"/>
                  <p:cNvSpPr txBox="1"/>
                  <p:nvPr/>
                </p:nvSpPr>
                <p:spPr>
                  <a:xfrm>
                    <a:off x="9880756" y="3228268"/>
                    <a:ext cx="715126" cy="648478"/>
                  </a:xfrm>
                  <a:prstGeom prst="rect">
                    <a:avLst/>
                  </a:prstGeom>
                  <a:noFill/>
                </p:spPr>
                <p:txBody>
                  <a:bodyPr wrap="none" lIns="0" tIns="0" rIns="0" bIns="0"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Search</a:t>
                    </a:r>
                  </a:p>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Service</a:t>
                    </a:r>
                  </a:p>
                </p:txBody>
              </p:sp>
            </p:grpSp>
            <p:grpSp>
              <p:nvGrpSpPr>
                <p:cNvPr id="121" name="Group 120"/>
                <p:cNvGrpSpPr/>
                <p:nvPr/>
              </p:nvGrpSpPr>
              <p:grpSpPr>
                <a:xfrm>
                  <a:off x="5288535" y="5127708"/>
                  <a:ext cx="839332" cy="947094"/>
                  <a:chOff x="9747083" y="2768132"/>
                  <a:chExt cx="982474" cy="1108614"/>
                </a:xfrm>
              </p:grpSpPr>
              <p:pic>
                <p:nvPicPr>
                  <p:cNvPr id="125" name="Picture 124"/>
                  <p:cNvPicPr>
                    <a:picLocks noChangeAspect="1"/>
                  </p:cNvPicPr>
                  <p:nvPr/>
                </p:nvPicPr>
                <p:blipFill>
                  <a:blip r:embed="rId12"/>
                  <a:stretch>
                    <a:fillRect/>
                  </a:stretch>
                </p:blipFill>
                <p:spPr>
                  <a:xfrm>
                    <a:off x="9946304" y="2768132"/>
                    <a:ext cx="584010" cy="487200"/>
                  </a:xfrm>
                  <a:prstGeom prst="rect">
                    <a:avLst/>
                  </a:prstGeom>
                </p:spPr>
              </p:pic>
              <p:sp>
                <p:nvSpPr>
                  <p:cNvPr id="126" name="TextBox 125"/>
                  <p:cNvSpPr txBox="1"/>
                  <p:nvPr/>
                </p:nvSpPr>
                <p:spPr>
                  <a:xfrm>
                    <a:off x="9747083" y="3228268"/>
                    <a:ext cx="982474" cy="648478"/>
                  </a:xfrm>
                  <a:prstGeom prst="rect">
                    <a:avLst/>
                  </a:prstGeom>
                  <a:noFill/>
                </p:spPr>
                <p:txBody>
                  <a:bodyPr wrap="none" lIns="0" tIns="0" rIns="0" bIns="0"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Workflow</a:t>
                    </a:r>
                  </a:p>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Service</a:t>
                    </a:r>
                  </a:p>
                </p:txBody>
              </p:sp>
            </p:grpSp>
            <p:grpSp>
              <p:nvGrpSpPr>
                <p:cNvPr id="122" name="Group 121"/>
                <p:cNvGrpSpPr/>
                <p:nvPr/>
              </p:nvGrpSpPr>
              <p:grpSpPr>
                <a:xfrm>
                  <a:off x="6611316" y="5135045"/>
                  <a:ext cx="498923" cy="670095"/>
                  <a:chOff x="9946304" y="2768132"/>
                  <a:chExt cx="584010" cy="784375"/>
                </a:xfrm>
              </p:grpSpPr>
              <p:pic>
                <p:nvPicPr>
                  <p:cNvPr id="123" name="Picture 122"/>
                  <p:cNvPicPr>
                    <a:picLocks noChangeAspect="1"/>
                  </p:cNvPicPr>
                  <p:nvPr/>
                </p:nvPicPr>
                <p:blipFill>
                  <a:blip r:embed="rId12"/>
                  <a:stretch>
                    <a:fillRect/>
                  </a:stretch>
                </p:blipFill>
                <p:spPr>
                  <a:xfrm>
                    <a:off x="9946304" y="2768132"/>
                    <a:ext cx="584010" cy="487200"/>
                  </a:xfrm>
                  <a:prstGeom prst="rect">
                    <a:avLst/>
                  </a:prstGeom>
                </p:spPr>
              </p:pic>
              <p:sp>
                <p:nvSpPr>
                  <p:cNvPr id="124" name="TextBox 123"/>
                  <p:cNvSpPr txBox="1"/>
                  <p:nvPr/>
                </p:nvSpPr>
                <p:spPr>
                  <a:xfrm>
                    <a:off x="10046740" y="3228268"/>
                    <a:ext cx="383158" cy="324239"/>
                  </a:xfrm>
                  <a:prstGeom prst="rect">
                    <a:avLst/>
                  </a:prstGeom>
                  <a:noFill/>
                </p:spPr>
                <p:txBody>
                  <a:bodyPr wrap="none" lIns="0" tIns="0" rIns="0" bIns="0"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BCS</a:t>
                    </a:r>
                  </a:p>
                </p:txBody>
              </p:sp>
            </p:grpSp>
          </p:grpSp>
          <p:sp>
            <p:nvSpPr>
              <p:cNvPr id="110" name="TextBox 109"/>
              <p:cNvSpPr txBox="1"/>
              <p:nvPr/>
            </p:nvSpPr>
            <p:spPr>
              <a:xfrm>
                <a:off x="6389216" y="5795603"/>
                <a:ext cx="2061462" cy="369332"/>
              </a:xfrm>
              <a:prstGeom prst="rect">
                <a:avLst/>
              </a:prstGeom>
              <a:noFill/>
            </p:spPr>
            <p:txBody>
              <a:bodyPr wrap="non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smtClean="0">
                    <a:ln>
                      <a:noFill/>
                    </a:ln>
                    <a:solidFill>
                      <a:prstClr val="black">
                        <a:lumMod val="50000"/>
                        <a:lumOff val="50000"/>
                      </a:prstClr>
                    </a:solidFill>
                    <a:effectLst/>
                    <a:uLnTx/>
                    <a:uFillTx/>
                    <a:latin typeface="Calibri" panose="020F0502020204030204"/>
                  </a:rPr>
                  <a:t>Service Applications</a:t>
                </a:r>
              </a:p>
            </p:txBody>
          </p:sp>
          <p:sp>
            <p:nvSpPr>
              <p:cNvPr id="111" name="Rectangle 110"/>
              <p:cNvSpPr/>
              <p:nvPr/>
            </p:nvSpPr>
            <p:spPr bwMode="auto">
              <a:xfrm>
                <a:off x="3511094" y="3623828"/>
                <a:ext cx="6222165" cy="403166"/>
              </a:xfrm>
              <a:prstGeom prst="rect">
                <a:avLst/>
              </a:prstGeom>
              <a:solidFill>
                <a:srgbClr val="5B9BD5">
                  <a:lumMod val="20000"/>
                  <a:lumOff val="80000"/>
                </a:srgbClr>
              </a:solidFill>
              <a:ln w="6350" cap="flat" cmpd="sng" algn="ctr">
                <a:solidFill>
                  <a:srgbClr val="5B9BD5"/>
                </a:solid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lumMod val="50000"/>
                        <a:lumOff val="50000"/>
                      </a:prstClr>
                    </a:solidFill>
                    <a:effectLst/>
                    <a:uLnTx/>
                    <a:uFillTx/>
                    <a:latin typeface="Calibri" panose="020F0502020204030204"/>
                    <a:ea typeface="+mn-ea"/>
                    <a:cs typeface="+mn-cs"/>
                  </a:rPr>
                  <a:t>SharePoint API</a:t>
                </a:r>
              </a:p>
            </p:txBody>
          </p:sp>
          <p:sp>
            <p:nvSpPr>
              <p:cNvPr id="112" name="Oval 111"/>
              <p:cNvSpPr/>
              <p:nvPr/>
            </p:nvSpPr>
            <p:spPr>
              <a:xfrm>
                <a:off x="5734172" y="3138291"/>
                <a:ext cx="218209" cy="19069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13" name="Oval 112"/>
              <p:cNvSpPr/>
              <p:nvPr/>
            </p:nvSpPr>
            <p:spPr>
              <a:xfrm>
                <a:off x="7261403" y="3137072"/>
                <a:ext cx="218209" cy="19069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cxnSp>
            <p:nvCxnSpPr>
              <p:cNvPr id="114" name="Straight Connector 113"/>
              <p:cNvCxnSpPr/>
              <p:nvPr/>
            </p:nvCxnSpPr>
            <p:spPr>
              <a:xfrm flipH="1">
                <a:off x="5843276" y="3316913"/>
                <a:ext cx="2" cy="296406"/>
              </a:xfrm>
              <a:prstGeom prst="line">
                <a:avLst/>
              </a:prstGeom>
              <a:noFill/>
              <a:ln w="6350" cap="flat" cmpd="sng" algn="ctr">
                <a:solidFill>
                  <a:srgbClr val="5B9BD5"/>
                </a:solidFill>
                <a:prstDash val="solid"/>
                <a:miter lim="800000"/>
              </a:ln>
              <a:effectLst/>
            </p:spPr>
          </p:cxnSp>
          <p:cxnSp>
            <p:nvCxnSpPr>
              <p:cNvPr id="115" name="Straight Connector 114"/>
              <p:cNvCxnSpPr/>
              <p:nvPr/>
            </p:nvCxnSpPr>
            <p:spPr>
              <a:xfrm flipH="1">
                <a:off x="7370507" y="3310681"/>
                <a:ext cx="2" cy="296406"/>
              </a:xfrm>
              <a:prstGeom prst="line">
                <a:avLst/>
              </a:prstGeom>
              <a:noFill/>
              <a:ln w="6350" cap="flat" cmpd="sng" algn="ctr">
                <a:solidFill>
                  <a:srgbClr val="5B9BD5"/>
                </a:solidFill>
                <a:prstDash val="solid"/>
                <a:miter lim="800000"/>
              </a:ln>
              <a:effectLst/>
            </p:spPr>
          </p:cxnSp>
          <p:sp>
            <p:nvSpPr>
              <p:cNvPr id="116" name="TextBox 115"/>
              <p:cNvSpPr txBox="1"/>
              <p:nvPr/>
            </p:nvSpPr>
            <p:spPr>
              <a:xfrm>
                <a:off x="5116443" y="3120330"/>
                <a:ext cx="588431" cy="338554"/>
              </a:xfrm>
              <a:prstGeom prst="rect">
                <a:avLst/>
              </a:prstGeom>
              <a:noFill/>
            </p:spPr>
            <p:txBody>
              <a:bodyPr wrap="non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smtClean="0">
                    <a:ln>
                      <a:noFill/>
                    </a:ln>
                    <a:solidFill>
                      <a:prstClr val="white">
                        <a:lumMod val="50000"/>
                      </a:prstClr>
                    </a:solidFill>
                    <a:effectLst/>
                    <a:uLnTx/>
                    <a:uFillTx/>
                    <a:latin typeface="Calibri" panose="020F0502020204030204"/>
                  </a:rPr>
                  <a:t>REST</a:t>
                </a:r>
              </a:p>
            </p:txBody>
          </p:sp>
          <p:sp>
            <p:nvSpPr>
              <p:cNvPr id="117" name="TextBox 116"/>
              <p:cNvSpPr txBox="1"/>
              <p:nvPr/>
            </p:nvSpPr>
            <p:spPr>
              <a:xfrm>
                <a:off x="6546338" y="3144513"/>
                <a:ext cx="694421" cy="338554"/>
              </a:xfrm>
              <a:prstGeom prst="rect">
                <a:avLst/>
              </a:prstGeom>
              <a:noFill/>
            </p:spPr>
            <p:txBody>
              <a:bodyPr wrap="non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smtClean="0">
                    <a:ln>
                      <a:noFill/>
                    </a:ln>
                    <a:solidFill>
                      <a:prstClr val="white">
                        <a:lumMod val="50000"/>
                      </a:prstClr>
                    </a:solidFill>
                    <a:effectLst/>
                    <a:uLnTx/>
                    <a:uFillTx/>
                    <a:latin typeface="Calibri" panose="020F0502020204030204"/>
                  </a:rPr>
                  <a:t>CSOM</a:t>
                </a:r>
              </a:p>
            </p:txBody>
          </p:sp>
          <p:sp>
            <p:nvSpPr>
              <p:cNvPr id="118" name="TextBox 117"/>
              <p:cNvSpPr txBox="1"/>
              <p:nvPr/>
            </p:nvSpPr>
            <p:spPr>
              <a:xfrm>
                <a:off x="3536968" y="3064703"/>
                <a:ext cx="1200842" cy="369332"/>
              </a:xfrm>
              <a:prstGeom prst="rect">
                <a:avLst/>
              </a:prstGeom>
              <a:noFill/>
            </p:spPr>
            <p:txBody>
              <a:bodyPr wrap="non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smtClean="0">
                    <a:ln>
                      <a:noFill/>
                    </a:ln>
                    <a:solidFill>
                      <a:prstClr val="black">
                        <a:lumMod val="65000"/>
                        <a:lumOff val="35000"/>
                      </a:prstClr>
                    </a:solidFill>
                    <a:effectLst/>
                    <a:uLnTx/>
                    <a:uFillTx/>
                    <a:latin typeface="Calibri" panose="020F0502020204030204"/>
                    <a:ea typeface="Segoe UI" pitchFamily="34" charset="0"/>
                    <a:cs typeface="Segoe UI" pitchFamily="34" charset="0"/>
                  </a:rPr>
                  <a:t>SharePoint</a:t>
                </a:r>
                <a:endParaRPr kumimoji="0" lang="en-US" sz="1799" b="0" i="0" u="none" strike="noStrike" kern="0" cap="none" spc="0" normalizeH="0" baseline="0" noProof="0" dirty="0" smtClean="0">
                  <a:ln>
                    <a:noFill/>
                  </a:ln>
                  <a:solidFill>
                    <a:prstClr val="black"/>
                  </a:solidFill>
                  <a:effectLst/>
                  <a:uLnTx/>
                  <a:uFillTx/>
                  <a:latin typeface="Calibri" panose="020F0502020204030204"/>
                </a:endParaRPr>
              </a:p>
            </p:txBody>
          </p:sp>
        </p:grpSp>
        <p:cxnSp>
          <p:nvCxnSpPr>
            <p:cNvPr id="94" name="Straight Arrow Connector 93"/>
            <p:cNvCxnSpPr/>
            <p:nvPr/>
          </p:nvCxnSpPr>
          <p:spPr>
            <a:xfrm flipV="1">
              <a:off x="2078767" y="1939983"/>
              <a:ext cx="931868" cy="506813"/>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5" name="Straight Arrow Connector 94"/>
            <p:cNvCxnSpPr/>
            <p:nvPr/>
          </p:nvCxnSpPr>
          <p:spPr>
            <a:xfrm>
              <a:off x="1473522" y="3445339"/>
              <a:ext cx="1256266" cy="111597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6" name="Straight Arrow Connector 95"/>
            <p:cNvCxnSpPr/>
            <p:nvPr/>
          </p:nvCxnSpPr>
          <p:spPr>
            <a:xfrm flipV="1">
              <a:off x="6957431" y="995576"/>
              <a:ext cx="1384295" cy="491358"/>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7" name="Straight Arrow Connector 96"/>
            <p:cNvCxnSpPr/>
            <p:nvPr/>
          </p:nvCxnSpPr>
          <p:spPr>
            <a:xfrm>
              <a:off x="6957431" y="1901572"/>
              <a:ext cx="2574519" cy="361596"/>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8" name="Straight Arrow Connector 97"/>
            <p:cNvCxnSpPr/>
            <p:nvPr/>
          </p:nvCxnSpPr>
          <p:spPr>
            <a:xfrm flipH="1">
              <a:off x="5626541" y="2263168"/>
              <a:ext cx="283121" cy="1021079"/>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9" name="Straight Arrow Connector 98"/>
            <p:cNvCxnSpPr/>
            <p:nvPr/>
          </p:nvCxnSpPr>
          <p:spPr>
            <a:xfrm>
              <a:off x="6525157" y="2299283"/>
              <a:ext cx="634035" cy="951831"/>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0" name="Elbow Connector 99"/>
            <p:cNvCxnSpPr/>
            <p:nvPr/>
          </p:nvCxnSpPr>
          <p:spPr>
            <a:xfrm rot="5400000" flipH="1" flipV="1">
              <a:off x="8767229" y="3444438"/>
              <a:ext cx="2158489" cy="1131596"/>
            </a:xfrm>
            <a:prstGeom prst="bentConnector3">
              <a:avLst>
                <a:gd name="adj1" fmla="val 910"/>
              </a:avLst>
            </a:prstGeom>
            <a:noFill/>
            <a:ln w="41275" cap="flat" cmpd="sng" algn="ctr">
              <a:solidFill>
                <a:sysClr val="window" lastClr="FFFFFF">
                  <a:lumMod val="65000"/>
                </a:sysClr>
              </a:solidFill>
              <a:prstDash val="sysDash"/>
              <a:miter lim="800000"/>
              <a:tailEnd type="stealth" w="lg" len="lg"/>
            </a:ln>
            <a:effectLst/>
          </p:spPr>
        </p:cxnSp>
        <p:cxnSp>
          <p:nvCxnSpPr>
            <p:cNvPr id="101" name="Straight Arrow Connector 100"/>
            <p:cNvCxnSpPr/>
            <p:nvPr/>
          </p:nvCxnSpPr>
          <p:spPr>
            <a:xfrm flipH="1">
              <a:off x="3888388" y="4121590"/>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2" name="Straight Arrow Connector 101"/>
            <p:cNvCxnSpPr/>
            <p:nvPr/>
          </p:nvCxnSpPr>
          <p:spPr>
            <a:xfrm flipH="1">
              <a:off x="5749141"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3" name="Straight Arrow Connector 102"/>
            <p:cNvCxnSpPr/>
            <p:nvPr/>
          </p:nvCxnSpPr>
          <p:spPr>
            <a:xfrm flipH="1">
              <a:off x="6672805"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4" name="Straight Arrow Connector 103"/>
            <p:cNvCxnSpPr/>
            <p:nvPr/>
          </p:nvCxnSpPr>
          <p:spPr>
            <a:xfrm flipH="1">
              <a:off x="7674741"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5" name="Straight Arrow Connector 104"/>
            <p:cNvCxnSpPr/>
            <p:nvPr/>
          </p:nvCxnSpPr>
          <p:spPr>
            <a:xfrm flipH="1">
              <a:off x="8834468" y="4147103"/>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grpSp>
    </p:spTree>
    <p:extLst>
      <p:ext uri="{BB962C8B-B14F-4D97-AF65-F5344CB8AC3E}">
        <p14:creationId xmlns:p14="http://schemas.microsoft.com/office/powerpoint/2010/main" val="16870823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81551"/>
          </a:xfrm>
        </p:spPr>
        <p:txBody>
          <a:bodyPr/>
          <a:lstStyle/>
          <a:p>
            <a:r>
              <a:rPr lang="en-US" dirty="0" smtClean="0"/>
              <a:t>Single service application for locating documents, people, and data within SharePoint</a:t>
            </a:r>
          </a:p>
          <a:p>
            <a:r>
              <a:rPr lang="en-US" dirty="0"/>
              <a:t>Extend the OOB Search Center to create unique solutions with customized results, displays, and functionality</a:t>
            </a:r>
          </a:p>
          <a:p>
            <a:r>
              <a:rPr lang="en-US" dirty="0"/>
              <a:t>Use the Search API to incorporate search functionality in SharePoint apps</a:t>
            </a:r>
          </a:p>
        </p:txBody>
      </p:sp>
      <p:sp>
        <p:nvSpPr>
          <p:cNvPr id="3" name="Title 2"/>
          <p:cNvSpPr>
            <a:spLocks noGrp="1"/>
          </p:cNvSpPr>
          <p:nvPr>
            <p:ph type="title"/>
          </p:nvPr>
        </p:nvSpPr>
        <p:spPr/>
        <p:txBody>
          <a:bodyPr/>
          <a:lstStyle/>
          <a:p>
            <a:r>
              <a:rPr lang="en-US" dirty="0" smtClean="0"/>
              <a:t>Search </a:t>
            </a:r>
            <a:r>
              <a:rPr lang="en-US" smtClean="0"/>
              <a:t>Service Value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6</a:t>
            </a:fld>
            <a:endParaRPr lang="en-US" dirty="0"/>
          </a:p>
        </p:txBody>
      </p:sp>
    </p:spTree>
    <p:extLst>
      <p:ext uri="{BB962C8B-B14F-4D97-AF65-F5344CB8AC3E}">
        <p14:creationId xmlns:p14="http://schemas.microsoft.com/office/powerpoint/2010/main" val="30797413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Dev Center</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7</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43" y="1039439"/>
            <a:ext cx="9278290" cy="5469846"/>
          </a:xfrm>
          <a:prstGeom prst="rect">
            <a:avLst/>
          </a:prstGeom>
        </p:spPr>
      </p:pic>
    </p:spTree>
    <p:extLst>
      <p:ext uri="{BB962C8B-B14F-4D97-AF65-F5344CB8AC3E}">
        <p14:creationId xmlns:p14="http://schemas.microsoft.com/office/powerpoint/2010/main" val="31689095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Search Building Blocks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85264600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710114"/>
          </a:xfrm>
        </p:spPr>
        <p:txBody>
          <a:bodyPr/>
          <a:lstStyle/>
          <a:p>
            <a:r>
              <a:rPr lang="en-US" dirty="0" smtClean="0"/>
              <a:t>Managed Properties</a:t>
            </a:r>
          </a:p>
          <a:p>
            <a:r>
              <a:rPr lang="en-US" dirty="0" smtClean="0"/>
              <a:t>Result </a:t>
            </a:r>
            <a:r>
              <a:rPr lang="en-US" dirty="0"/>
              <a:t>Sources</a:t>
            </a:r>
          </a:p>
          <a:p>
            <a:r>
              <a:rPr lang="en-US" dirty="0" smtClean="0"/>
              <a:t>Query </a:t>
            </a:r>
            <a:r>
              <a:rPr lang="en-US" dirty="0"/>
              <a:t>Rules</a:t>
            </a:r>
          </a:p>
          <a:p>
            <a:r>
              <a:rPr lang="en-US" dirty="0" smtClean="0"/>
              <a:t>Result </a:t>
            </a:r>
            <a:r>
              <a:rPr lang="en-US" dirty="0"/>
              <a:t>Types</a:t>
            </a:r>
          </a:p>
          <a:p>
            <a:r>
              <a:rPr lang="en-US" dirty="0" smtClean="0"/>
              <a:t>Search </a:t>
            </a:r>
            <a:r>
              <a:rPr lang="en-US" dirty="0"/>
              <a:t>Navigation</a:t>
            </a:r>
          </a:p>
          <a:p>
            <a:pPr lvl="1"/>
            <a:endParaRPr lang="en-US" dirty="0"/>
          </a:p>
          <a:p>
            <a:endParaRPr lang="en-US" dirty="0"/>
          </a:p>
        </p:txBody>
      </p:sp>
      <p:sp>
        <p:nvSpPr>
          <p:cNvPr id="3" name="Title 2"/>
          <p:cNvSpPr>
            <a:spLocks noGrp="1"/>
          </p:cNvSpPr>
          <p:nvPr>
            <p:ph type="title"/>
          </p:nvPr>
        </p:nvSpPr>
        <p:spPr/>
        <p:txBody>
          <a:bodyPr/>
          <a:lstStyle/>
          <a:p>
            <a:r>
              <a:rPr lang="en-US" dirty="0" smtClean="0"/>
              <a:t>Building Blocks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spTree>
    <p:extLst>
      <p:ext uri="{BB962C8B-B14F-4D97-AF65-F5344CB8AC3E}">
        <p14:creationId xmlns:p14="http://schemas.microsoft.com/office/powerpoint/2010/main" val="3679340100"/>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593625-DB14-4FB0-B5A9-3269FA9C120B}">
  <ds:schemaRefs>
    <ds:schemaRef ds:uri="http://schemas.microsoft.com/office/2006/documentManagement/types"/>
    <ds:schemaRef ds:uri="http://purl.org/dc/elements/1.1/"/>
    <ds:schemaRef ds:uri="http://schemas.microsoft.com/office/2006/metadata/properties"/>
    <ds:schemaRef ds:uri="5fad15d0-477e-40da-a20d-40d4ca777cbd"/>
    <ds:schemaRef ds:uri="http://www.w3.org/XML/1998/namespace"/>
    <ds:schemaRef ds:uri="http://schemas.microsoft.com/office/infopath/2007/PartnerControls"/>
    <ds:schemaRef ds:uri="http://purl.org/dc/dcmitype/"/>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1870</Words>
  <Application>Microsoft Office PowerPoint</Application>
  <PresentationFormat>Custom</PresentationFormat>
  <Paragraphs>350</Paragraphs>
  <Slides>37</Slides>
  <Notes>9</Notes>
  <HiddenSlides>2</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37</vt:i4>
      </vt:variant>
    </vt:vector>
  </HeadingPairs>
  <TitlesOfParts>
    <vt:vector size="47" baseType="lpstr">
      <vt:lpstr>Arial</vt:lpstr>
      <vt:lpstr>Calibri</vt:lpstr>
      <vt:lpstr>Consolas</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Deep Dive into Search Scenarios in Office 365</vt:lpstr>
      <vt:lpstr>Agenda </vt:lpstr>
      <vt:lpstr>Overview</vt:lpstr>
      <vt:lpstr>Vision</vt:lpstr>
      <vt:lpstr>SharePoint App Building Blocks</vt:lpstr>
      <vt:lpstr>Search Service Value</vt:lpstr>
      <vt:lpstr>Office Dev Center</vt:lpstr>
      <vt:lpstr>Search Building Blocks</vt:lpstr>
      <vt:lpstr>Building Blocks</vt:lpstr>
      <vt:lpstr>Managed Properties</vt:lpstr>
      <vt:lpstr>Managed Properties</vt:lpstr>
      <vt:lpstr>Result Sources</vt:lpstr>
      <vt:lpstr>Query Rules</vt:lpstr>
      <vt:lpstr>Result Types</vt:lpstr>
      <vt:lpstr>Display Templates</vt:lpstr>
      <vt:lpstr>Search Navigation</vt:lpstr>
      <vt:lpstr>Export/Import Search Settings</vt:lpstr>
      <vt:lpstr>Extending Search Center</vt:lpstr>
      <vt:lpstr>Custom Search Results</vt:lpstr>
      <vt:lpstr>Automating Search Center Modifications</vt:lpstr>
      <vt:lpstr>Activating Features</vt:lpstr>
      <vt:lpstr>Uploading Display Template</vt:lpstr>
      <vt:lpstr>Manipulating Web Parts</vt:lpstr>
      <vt:lpstr>Search Configuration</vt:lpstr>
      <vt:lpstr>PowerPoint Presentation</vt:lpstr>
      <vt:lpstr>Search-Based Apps</vt:lpstr>
      <vt:lpstr>REST Endpoint</vt:lpstr>
      <vt:lpstr>JavaScript and REST</vt:lpstr>
      <vt:lpstr>JavaScript and CSOM</vt:lpstr>
      <vt:lpstr>C# and REST</vt:lpstr>
      <vt:lpstr>C# and CSOM</vt:lpstr>
      <vt:lpstr>App Permissions</vt:lpstr>
      <vt:lpstr>PowerPoint Presentation</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2015-06-01T03:28:10Z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